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43" r:id="rId5"/>
    <p:sldMasterId id="2147483752" r:id="rId6"/>
    <p:sldMasterId id="2147483761" r:id="rId7"/>
    <p:sldMasterId id="2147483770" r:id="rId8"/>
    <p:sldMasterId id="2147483779" r:id="rId9"/>
    <p:sldMasterId id="2147483843" r:id="rId10"/>
  </p:sldMasterIdLst>
  <p:notesMasterIdLst>
    <p:notesMasterId r:id="rId40"/>
  </p:notesMasterIdLst>
  <p:handoutMasterIdLst>
    <p:handoutMasterId r:id="rId41"/>
  </p:handoutMasterIdLst>
  <p:sldIdLst>
    <p:sldId id="257" r:id="rId11"/>
    <p:sldId id="487" r:id="rId12"/>
    <p:sldId id="499" r:id="rId13"/>
    <p:sldId id="500" r:id="rId14"/>
    <p:sldId id="501" r:id="rId15"/>
    <p:sldId id="502" r:id="rId16"/>
    <p:sldId id="503" r:id="rId17"/>
    <p:sldId id="506" r:id="rId18"/>
    <p:sldId id="505" r:id="rId19"/>
    <p:sldId id="504" r:id="rId20"/>
    <p:sldId id="486" r:id="rId21"/>
    <p:sldId id="507" r:id="rId22"/>
    <p:sldId id="513" r:id="rId23"/>
    <p:sldId id="508" r:id="rId24"/>
    <p:sldId id="509" r:id="rId25"/>
    <p:sldId id="512" r:id="rId26"/>
    <p:sldId id="511" r:id="rId27"/>
    <p:sldId id="515" r:id="rId28"/>
    <p:sldId id="510" r:id="rId29"/>
    <p:sldId id="516" r:id="rId30"/>
    <p:sldId id="517" r:id="rId31"/>
    <p:sldId id="518" r:id="rId32"/>
    <p:sldId id="519" r:id="rId33"/>
    <p:sldId id="520" r:id="rId34"/>
    <p:sldId id="521" r:id="rId35"/>
    <p:sldId id="522" r:id="rId36"/>
    <p:sldId id="523" r:id="rId37"/>
    <p:sldId id="524" r:id="rId38"/>
    <p:sldId id="490" r:id="rId39"/>
  </p:sldIdLst>
  <p:sldSz cx="9144000" cy="6858000" type="screen4x3"/>
  <p:notesSz cx="6858000" cy="9144000"/>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FF"/>
    <a:srgbClr val="77787B"/>
    <a:srgbClr val="996633"/>
    <a:srgbClr val="EAF3E7"/>
    <a:srgbClr val="D3E7CC"/>
    <a:srgbClr val="00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9492" autoAdjust="0"/>
  </p:normalViewPr>
  <p:slideViewPr>
    <p:cSldViewPr snapToGrid="0">
      <p:cViewPr varScale="1">
        <p:scale>
          <a:sx n="88" d="100"/>
          <a:sy n="88" d="100"/>
        </p:scale>
        <p:origin x="-754" y="-72"/>
      </p:cViewPr>
      <p:guideLst>
        <p:guide orient="horz" pos="935"/>
        <p:guide orient="horz" pos="3884"/>
        <p:guide orient="horz" pos="4020"/>
        <p:guide orient="horz" pos="4156"/>
        <p:guide orient="horz" pos="809"/>
        <p:guide orient="horz" pos="300"/>
        <p:guide orient="horz" pos="142"/>
        <p:guide orient="horz" pos="2160"/>
        <p:guide pos="2880"/>
        <p:guide pos="136"/>
        <p:guide pos="272"/>
        <p:guide pos="5624"/>
        <p:guide pos="4940"/>
        <p:guide pos="5618"/>
        <p:guide pos="10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endParaRPr lang="en-GB"/>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endParaRPr lang="en-GB"/>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   Rev </a:t>
            </a: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6E9BC4E0-6123-476C-81FC-255E11AB695F}"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r>
              <a:rPr lang="en-GB"/>
              <a:t>Test Presentation</a:t>
            </a:r>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r>
              <a:rPr lang="en-GB"/>
              <a:t>2008-08-21</a:t>
            </a:r>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1/152 43-LXE 108 236 Uen  Rev PA1</a:t>
            </a:r>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74A263B4-D0EB-4C6F-92B6-7AA329CF6000}" type="slidenum">
              <a:rPr lang="en-GB"/>
              <a:pPr>
                <a:defRPr/>
              </a:pPr>
              <a:t>‹#›</a:t>
            </a:fld>
            <a:endParaRPr lang="en-GB"/>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Helvetica 65 Medium"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cov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9" name="Picture 8"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16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en-GB" sz="1100" b="1" noProof="0" dirty="0" smtClean="0">
                <a:solidFill>
                  <a:srgbClr val="FFFFFF"/>
                </a:solidFill>
                <a:latin typeface="Arial"/>
              </a:rPr>
              <a:t>CONFIDENTIAL</a:t>
            </a:r>
            <a:endParaRPr lang="en-GB" sz="1100" b="1" noProof="0"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image" Target="../media/image1.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1.png"/><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1.png"/><Relationship Id="rId4" Type="http://schemas.openxmlformats.org/officeDocument/2006/relationships/slideLayout" Target="../slideLayouts/slideLayout8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pic>
        <p:nvPicPr>
          <p:cNvPr id="7" name="Picture 6"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
        <p:nvSpPr>
          <p:cNvPr id="14" name="txtHeaderSecClass"/>
          <p:cNvSpPr txBox="1"/>
          <p:nvPr userDrawn="1"/>
        </p:nvSpPr>
        <p:spPr>
          <a:xfrm>
            <a:off x="8255000" y="6638290"/>
            <a:ext cx="889000" cy="115416"/>
          </a:xfrm>
          <a:prstGeom prst="rect">
            <a:avLst/>
          </a:prstGeom>
          <a:noFill/>
        </p:spPr>
        <p:txBody>
          <a:bodyPr vert="horz" lIns="0" tIns="0" rIns="0" bIns="0" rtlCol="0">
            <a:spAutoFit/>
          </a:bodyPr>
          <a:lstStyle/>
          <a:p>
            <a:r>
              <a:rPr lang="en-US" sz="750" smtClean="0">
                <a:solidFill>
                  <a:srgbClr val="000000"/>
                </a:solidFill>
                <a:latin typeface="Arial"/>
              </a:rPr>
              <a:t>Company Internal</a:t>
            </a:r>
            <a:endParaRPr lang="en-US" sz="750">
              <a:solidFill>
                <a:srgbClr val="000000"/>
              </a:solidFill>
              <a:latin typeface="Arial"/>
            </a:endParaRPr>
          </a:p>
        </p:txBody>
      </p:sp>
      <p:sp>
        <p:nvSpPr>
          <p:cNvPr id="11" name="txtFooterLeft"/>
          <p:cNvSpPr txBox="1"/>
          <p:nvPr userDrawn="1"/>
        </p:nvSpPr>
        <p:spPr>
          <a:xfrm>
            <a:off x="979169" y="6638290"/>
            <a:ext cx="1933194" cy="115416"/>
          </a:xfrm>
          <a:prstGeom prst="rect">
            <a:avLst/>
          </a:prstGeom>
          <a:noFill/>
        </p:spPr>
        <p:txBody>
          <a:bodyPr vert="horz" lIns="0" tIns="0" rIns="0" bIns="0" rtlCol="0">
            <a:spAutoFit/>
          </a:bodyPr>
          <a:lstStyle/>
          <a:p>
            <a:r>
              <a:rPr lang="en-US" sz="750" b="0" smtClean="0">
                <a:solidFill>
                  <a:srgbClr val="7F7F7F"/>
                </a:solidFill>
                <a:latin typeface="Arial"/>
              </a:rPr>
              <a:t>3/155 01-LXE 110 1400 Uen A</a:t>
            </a:r>
            <a:endParaRPr lang="en-US" sz="750" b="0">
              <a:solidFill>
                <a:srgbClr val="7F7F7F"/>
              </a:solidFill>
              <a:latin typeface="Arial"/>
            </a:endParaRPr>
          </a:p>
        </p:txBody>
      </p:sp>
      <p:sp>
        <p:nvSpPr>
          <p:cNvPr id="12" name="txtFooterRight"/>
          <p:cNvSpPr txBox="1"/>
          <p:nvPr userDrawn="1"/>
        </p:nvSpPr>
        <p:spPr>
          <a:xfrm>
            <a:off x="2977260" y="6638290"/>
            <a:ext cx="4633214" cy="115416"/>
          </a:xfrm>
          <a:prstGeom prst="rect">
            <a:avLst/>
          </a:prstGeom>
          <a:noFill/>
        </p:spPr>
        <p:txBody>
          <a:bodyPr vert="horz" lIns="0" tIns="0" rIns="0" bIns="0" rtlCol="0">
            <a:spAutoFit/>
          </a:bodyPr>
          <a:lstStyle/>
          <a:p>
            <a:r>
              <a:rPr lang="en-US" sz="750" b="0" smtClean="0">
                <a:solidFill>
                  <a:srgbClr val="7F7F7F"/>
                </a:solidFill>
                <a:latin typeface="Arial"/>
              </a:rPr>
              <a:t>One way QA and Delivery of Apps</a:t>
            </a:r>
            <a:endParaRPr lang="en-US" sz="750" b="0">
              <a:solidFill>
                <a:srgbClr val="7F7F7F"/>
              </a:solidFill>
              <a:latin typeface="Arial"/>
            </a:endParaRPr>
          </a:p>
        </p:txBody>
      </p:sp>
      <p:sp>
        <p:nvSpPr>
          <p:cNvPr id="13" name="txtFooterDate"/>
          <p:cNvSpPr txBox="1"/>
          <p:nvPr userDrawn="1"/>
        </p:nvSpPr>
        <p:spPr>
          <a:xfrm>
            <a:off x="385190" y="6638290"/>
            <a:ext cx="529208" cy="115416"/>
          </a:xfrm>
          <a:prstGeom prst="rect">
            <a:avLst/>
          </a:prstGeom>
          <a:noFill/>
        </p:spPr>
        <p:txBody>
          <a:bodyPr vert="horz" lIns="0" tIns="0" rIns="0" bIns="0" rtlCol="0">
            <a:spAutoFit/>
          </a:bodyPr>
          <a:lstStyle/>
          <a:p>
            <a:r>
              <a:rPr lang="en-US" sz="750" b="0" smtClean="0">
                <a:solidFill>
                  <a:srgbClr val="7F7F7F"/>
                </a:solidFill>
                <a:latin typeface="Arial"/>
              </a:rPr>
              <a:t>2011-12-13</a:t>
            </a:r>
            <a:endParaRPr lang="en-US" sz="750" b="0">
              <a:solidFill>
                <a:srgbClr val="7F7F7F"/>
              </a:solidFill>
              <a:latin typeface="Arial"/>
            </a:endParaRPr>
          </a:p>
        </p:txBody>
      </p:sp>
      <p:sp>
        <p:nvSpPr>
          <p:cNvPr id="18" name="txtFooterCVLPage"/>
          <p:cNvSpPr txBox="1"/>
          <p:nvPr userDrawn="1"/>
        </p:nvSpPr>
        <p:spPr>
          <a:xfrm>
            <a:off x="93598" y="6638290"/>
            <a:ext cx="187197" cy="115416"/>
          </a:xfrm>
          <a:prstGeom prst="rect">
            <a:avLst/>
          </a:prstGeom>
          <a:noFill/>
        </p:spPr>
        <p:txBody>
          <a:bodyPr vert="horz" lIns="0" tIns="0" rIns="0" bIns="0" rtlCol="0">
            <a:spAutoFit/>
          </a:bodyPr>
          <a:lstStyle/>
          <a:p>
            <a:pPr algn="r"/>
            <a:fld id="{76E098C8-7E88-4EEE-BAC1-23928B36CB17}" type="slidenum">
              <a:rPr lang="en-US" sz="750" b="0" smtClean="0">
                <a:solidFill>
                  <a:srgbClr val="7F7F7F"/>
                </a:solidFill>
                <a:latin typeface="Arial"/>
              </a:rPr>
              <a:pPr algn="r"/>
              <a:t>‹#›</a:t>
            </a:fld>
            <a:endParaRPr lang="en-US" sz="750" b="0">
              <a:solidFill>
                <a:srgbClr val="7F7F7F"/>
              </a:solidFill>
              <a:latin typeface="Arial"/>
            </a:endParaRPr>
          </a:p>
        </p:txBody>
      </p:sp>
    </p:spTree>
  </p:cSld>
  <p:clrMap bg1="dk2" tx1="lt1" bg2="dk1" tx2="lt2" accent1="accent1" accent2="accent2" accent3="accent3" accent4="accent4" accent5="accent5" accent6="accent6" hlink="hlink" folHlink="folHlink"/>
  <p:sldLayoutIdLst>
    <p:sldLayoutId id="2147483740" r:id="rId1"/>
    <p:sldLayoutId id="2147483719" r:id="rId2"/>
    <p:sldLayoutId id="2147483720" r:id="rId3"/>
    <p:sldLayoutId id="2147483741" r:id="rId4"/>
    <p:sldLayoutId id="2147483721" r:id="rId5"/>
    <p:sldLayoutId id="2147483723" r:id="rId6"/>
    <p:sldLayoutId id="2147483724" r:id="rId7"/>
    <p:sldLayoutId id="2147483742" r:id="rId8"/>
    <p:sldLayoutId id="2147483837" r:id="rId9"/>
    <p:sldLayoutId id="2147483838" r:id="rId10"/>
    <p:sldLayoutId id="2147483839" r:id="rId11"/>
    <p:sldLayoutId id="2147483840" r:id="rId12"/>
    <p:sldLayoutId id="2147483841" r:id="rId13"/>
    <p:sldLayoutId id="2147483842" r:id="rId14"/>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1"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832" r:id="rId9"/>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25" r:id="rId9"/>
    <p:sldLayoutId id="2147483826" r:id="rId10"/>
    <p:sldLayoutId id="2147483827" r:id="rId11"/>
    <p:sldLayoutId id="2147483828" r:id="rId12"/>
    <p:sldLayoutId id="2147483829" r:id="rId13"/>
    <p:sldLayoutId id="2147483830"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819" r:id="rId9"/>
    <p:sldLayoutId id="2147483820" r:id="rId10"/>
    <p:sldLayoutId id="2147483821" r:id="rId11"/>
    <p:sldLayoutId id="2147483822" r:id="rId12"/>
    <p:sldLayoutId id="2147483823" r:id="rId13"/>
    <p:sldLayoutId id="2147483824"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813" r:id="rId9"/>
    <p:sldLayoutId id="2147483814" r:id="rId10"/>
    <p:sldLayoutId id="2147483815" r:id="rId11"/>
    <p:sldLayoutId id="2147483816" r:id="rId12"/>
    <p:sldLayoutId id="2147483817" r:id="rId13"/>
    <p:sldLayoutId id="2147483818"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7"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807" r:id="rId9"/>
    <p:sldLayoutId id="2147483808" r:id="rId10"/>
    <p:sldLayoutId id="2147483809" r:id="rId11"/>
    <p:sldLayoutId id="2147483810" r:id="rId12"/>
    <p:sldLayoutId id="2147483811" r:id="rId13"/>
    <p:sldLayoutId id="2147483812" r:id="rId14"/>
    <p:sldLayoutId id="2147483803" r:id="rId15"/>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7" name="Picture 6" descr="SE_makebelieve(2).png"/>
          <p:cNvPicPr>
            <a:picLocks noChangeAspect="1"/>
          </p:cNvPicPr>
          <p:nvPr userDrawn="1"/>
        </p:nvPicPr>
        <p:blipFill>
          <a:blip r:embed="rId10"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wiki.jenkins-ci.org/display/JENKINS/Step+by+step+guide+to+set+up+master+and+slave+machines"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hyperlink" Target="https://wiki.jenkins-ci.org/display/JENKINS/Distributed+builds" TargetMode="External"/><Relationship Id="rId3" Type="http://schemas.openxmlformats.org/officeDocument/2006/relationships/hyperlink" Target="http://gitref.org/" TargetMode="External"/><Relationship Id="rId7" Type="http://schemas.openxmlformats.org/officeDocument/2006/relationships/hyperlink" Target="https://wiki.jenkins-ci.org/display/JENKINS/Step+by+step+guide+to+set+up+master+and+slave+machines" TargetMode="External"/><Relationship Id="rId2" Type="http://schemas.openxmlformats.org/officeDocument/2006/relationships/hyperlink" Target="http://nvie.com/posts/a-successful-git-branching-model/" TargetMode="External"/><Relationship Id="rId1" Type="http://schemas.openxmlformats.org/officeDocument/2006/relationships/slideLayout" Target="../slideLayouts/slideLayout16.xml"/><Relationship Id="rId6" Type="http://schemas.openxmlformats.org/officeDocument/2006/relationships/hyperlink" Target="http://code.tutsplus.com/tutorials/setting-up-continuous-integration-continuous-deployment-with-jenkins--cms-21511" TargetMode="External"/><Relationship Id="rId5" Type="http://schemas.openxmlformats.org/officeDocument/2006/relationships/hyperlink" Target="http://jenkins-ci.org/category/tags/tutorial" TargetMode="External"/><Relationship Id="rId4" Type="http://schemas.openxmlformats.org/officeDocument/2006/relationships/hyperlink" Target="http://en.wikipedia.org/wiki/Jenkins_(softwar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b="1" dirty="0" smtClean="0"/>
              <a:t>Nourriture - </a:t>
            </a:r>
            <a:r>
              <a:rPr lang="en-US" dirty="0" smtClean="0"/>
              <a:t>Connect People with Ingredients</a:t>
            </a:r>
            <a:endParaRPr lang="en-US" dirty="0"/>
          </a:p>
        </p:txBody>
      </p:sp>
      <p:sp>
        <p:nvSpPr>
          <p:cNvPr id="7" name="Subtitle 6"/>
          <p:cNvSpPr>
            <a:spLocks noGrp="1"/>
          </p:cNvSpPr>
          <p:nvPr>
            <p:ph type="subTitle" idx="1"/>
          </p:nvPr>
        </p:nvSpPr>
        <p:spPr/>
        <p:txBody>
          <a:bodyPr>
            <a:normAutofit/>
          </a:bodyPr>
          <a:lstStyle/>
          <a:p>
            <a:r>
              <a:rPr lang="en-US" dirty="0" err="1" smtClean="0">
                <a:solidFill>
                  <a:schemeClr val="tx1">
                    <a:lumMod val="50000"/>
                    <a:lumOff val="50000"/>
                  </a:schemeClr>
                </a:solidFill>
              </a:rPr>
              <a:t>fastDev@CI_Jenkins</a:t>
            </a:r>
            <a:endParaRPr lang="en-US" dirty="0">
              <a:solidFill>
                <a:schemeClr val="tx1">
                  <a:lumMod val="50000"/>
                  <a:lumOff val="50000"/>
                </a:schemeClr>
              </a:solidFill>
            </a:endParaRPr>
          </a:p>
        </p:txBody>
      </p:sp>
      <p:sp>
        <p:nvSpPr>
          <p:cNvPr id="24" name="Content Placeholder 23"/>
          <p:cNvSpPr>
            <a:spLocks noGrp="1"/>
          </p:cNvSpPr>
          <p:nvPr>
            <p:ph sz="quarter" idx="10"/>
          </p:nvPr>
        </p:nvSpPr>
        <p:spPr/>
        <p:txBody>
          <a:bodyPr/>
          <a:lstStyle/>
          <a:p>
            <a:pPr algn="ctr"/>
            <a:r>
              <a:rPr lang="en-US" dirty="0" smtClean="0"/>
              <a:t>Beijing Jiao Tong University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of CI Workflow</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0834" name="Picture 2" descr="http://www.in2it.be/wp-content/uploads/2013/12/Continuous-Integration-Workflow.png"/>
          <p:cNvPicPr>
            <a:picLocks noChangeAspect="1" noChangeArrowheads="1"/>
          </p:cNvPicPr>
          <p:nvPr/>
        </p:nvPicPr>
        <p:blipFill>
          <a:blip r:embed="rId2" cstate="print"/>
          <a:srcRect/>
          <a:stretch>
            <a:fillRect/>
          </a:stretch>
        </p:blipFill>
        <p:spPr bwMode="auto">
          <a:xfrm>
            <a:off x="825335" y="1379696"/>
            <a:ext cx="7493330" cy="409860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Application - Jenkins</a:t>
            </a:r>
            <a:endParaRPr lang="en-US" dirty="0"/>
          </a:p>
        </p:txBody>
      </p:sp>
      <p:sp>
        <p:nvSpPr>
          <p:cNvPr id="3" name="Content Placeholder 2"/>
          <p:cNvSpPr>
            <a:spLocks noGrp="1"/>
          </p:cNvSpPr>
          <p:nvPr>
            <p:ph idx="1"/>
          </p:nvPr>
        </p:nvSpPr>
        <p:spPr>
          <a:xfrm>
            <a:off x="431800" y="795647"/>
            <a:ext cx="8280400" cy="5370203"/>
          </a:xfrm>
        </p:spPr>
        <p:txBody>
          <a:bodyPr/>
          <a:lstStyle/>
          <a:p>
            <a:pPr marL="0">
              <a:buNone/>
            </a:pPr>
            <a:endParaRPr lang="en-US" b="1" dirty="0" smtClean="0"/>
          </a:p>
          <a:p>
            <a:pPr marL="0">
              <a:buNone/>
            </a:pPr>
            <a:r>
              <a:rPr lang="en-US" b="1" dirty="0" smtClean="0"/>
              <a:t>Jenkins</a:t>
            </a:r>
            <a:r>
              <a:rPr lang="en-US" dirty="0" smtClean="0"/>
              <a:t> is an open source Continuous Integration tool written in Java. The project was forked from Hudson after a dispute with Oracle.</a:t>
            </a:r>
          </a:p>
          <a:p>
            <a:pPr marL="0">
              <a:buNone/>
            </a:pPr>
            <a:endParaRPr lang="en-US" sz="2400" dirty="0" smtClean="0"/>
          </a:p>
          <a:p>
            <a:pPr marL="0">
              <a:buNone/>
            </a:pPr>
            <a:r>
              <a:rPr lang="en-US" dirty="0" smtClean="0"/>
              <a:t>Jenkins provides continuous integration services for software development. It is a </a:t>
            </a:r>
            <a:r>
              <a:rPr lang="en-US" dirty="0" smtClean="0">
                <a:solidFill>
                  <a:srgbClr val="C00000"/>
                </a:solidFill>
              </a:rPr>
              <a:t>server-based system</a:t>
            </a:r>
            <a:r>
              <a:rPr lang="en-US" b="1" dirty="0" smtClean="0"/>
              <a:t> </a:t>
            </a:r>
            <a:r>
              <a:rPr lang="en-US" dirty="0" smtClean="0"/>
              <a:t>running in a servlet container such as Apache Tomcat. </a:t>
            </a:r>
          </a:p>
          <a:p>
            <a:pPr marL="0">
              <a:buNone/>
            </a:pPr>
            <a:endParaRPr lang="en-US" sz="2400" dirty="0" smtClean="0"/>
          </a:p>
          <a:p>
            <a:pPr marL="0">
              <a:buNone/>
            </a:pPr>
            <a:r>
              <a:rPr lang="en-US" dirty="0" smtClean="0"/>
              <a:t>It </a:t>
            </a:r>
            <a:r>
              <a:rPr lang="en-US" dirty="0" smtClean="0">
                <a:solidFill>
                  <a:srgbClr val="C00000"/>
                </a:solidFill>
              </a:rPr>
              <a:t>supports SCM tools</a:t>
            </a:r>
            <a:r>
              <a:rPr lang="en-US" dirty="0" smtClean="0"/>
              <a:t> such as </a:t>
            </a:r>
            <a:r>
              <a:rPr lang="en-US" dirty="0" err="1" smtClean="0"/>
              <a:t>Git</a:t>
            </a:r>
            <a:r>
              <a:rPr lang="en-US" dirty="0" smtClean="0"/>
              <a:t> and </a:t>
            </a:r>
            <a:r>
              <a:rPr lang="en-US" dirty="0" smtClean="0">
                <a:solidFill>
                  <a:srgbClr val="C00000"/>
                </a:solidFill>
              </a:rPr>
              <a:t>execute</a:t>
            </a:r>
            <a:r>
              <a:rPr lang="en-US" dirty="0" smtClean="0"/>
              <a:t> </a:t>
            </a:r>
            <a:r>
              <a:rPr lang="en-US" dirty="0" smtClean="0">
                <a:solidFill>
                  <a:srgbClr val="C00000"/>
                </a:solidFill>
              </a:rPr>
              <a:t>Ant</a:t>
            </a:r>
            <a:r>
              <a:rPr lang="en-US" dirty="0" smtClean="0"/>
              <a:t> project, </a:t>
            </a:r>
            <a:r>
              <a:rPr lang="en-US" dirty="0" smtClean="0">
                <a:solidFill>
                  <a:srgbClr val="C00000"/>
                </a:solidFill>
              </a:rPr>
              <a:t>Maven</a:t>
            </a:r>
            <a:r>
              <a:rPr lang="en-US" dirty="0" smtClean="0"/>
              <a:t> project as well as arbitrary </a:t>
            </a:r>
            <a:r>
              <a:rPr lang="en-US" dirty="0" smtClean="0">
                <a:solidFill>
                  <a:srgbClr val="C00000"/>
                </a:solidFill>
              </a:rPr>
              <a:t>shell</a:t>
            </a:r>
            <a:r>
              <a:rPr lang="en-US" dirty="0" smtClean="0"/>
              <a:t> scripts and Windows </a:t>
            </a:r>
            <a:r>
              <a:rPr lang="en-US" dirty="0" smtClean="0">
                <a:solidFill>
                  <a:srgbClr val="C00000"/>
                </a:solidFill>
              </a:rPr>
              <a:t>batch</a:t>
            </a:r>
            <a:r>
              <a:rPr lang="en-US" dirty="0" smtClean="0"/>
              <a:t> scripts.</a:t>
            </a:r>
            <a:endParaRPr lang="en-US" sz="24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Jobs</a:t>
            </a:r>
            <a:endParaRPr lang="en-US" dirty="0"/>
          </a:p>
        </p:txBody>
      </p:sp>
      <p:sp>
        <p:nvSpPr>
          <p:cNvPr id="3" name="Content Placeholder 2"/>
          <p:cNvSpPr>
            <a:spLocks noGrp="1"/>
          </p:cNvSpPr>
          <p:nvPr>
            <p:ph idx="1"/>
          </p:nvPr>
        </p:nvSpPr>
        <p:spPr>
          <a:xfrm>
            <a:off x="431800" y="795647"/>
            <a:ext cx="8280400" cy="5370203"/>
          </a:xfrm>
        </p:spPr>
        <p:txBody>
          <a:bodyPr/>
          <a:lstStyle/>
          <a:p>
            <a:pPr marL="0">
              <a:buNone/>
            </a:pPr>
            <a:endParaRPr lang="en-US" b="1" dirty="0" smtClean="0"/>
          </a:p>
          <a:p>
            <a:pPr marL="0">
              <a:buNone/>
            </a:pPr>
            <a:r>
              <a:rPr lang="en-US" b="1" dirty="0" smtClean="0"/>
              <a:t>Building/testing software projects continuously</a:t>
            </a:r>
          </a:p>
          <a:p>
            <a:pPr marL="0">
              <a:buNone/>
            </a:pPr>
            <a:r>
              <a:rPr lang="en-US" sz="2000" dirty="0" smtClean="0"/>
              <a:t>-- In a nutshell, Jenkins provides an easy-to-use so-called continuous integration system, making it easier for developers to </a:t>
            </a:r>
            <a:r>
              <a:rPr lang="en-US" sz="2000" dirty="0" smtClean="0">
                <a:solidFill>
                  <a:srgbClr val="C00000"/>
                </a:solidFill>
              </a:rPr>
              <a:t>integrate changes </a:t>
            </a:r>
            <a:r>
              <a:rPr lang="en-US" sz="2000" dirty="0" smtClean="0"/>
              <a:t>to the project, and making it easier for users to </a:t>
            </a:r>
            <a:r>
              <a:rPr lang="en-US" sz="2000" dirty="0" smtClean="0">
                <a:solidFill>
                  <a:srgbClr val="C00000"/>
                </a:solidFill>
              </a:rPr>
              <a:t>obtain a fresh build</a:t>
            </a:r>
            <a:r>
              <a:rPr lang="en-US" sz="2000" dirty="0" smtClean="0"/>
              <a:t>. The </a:t>
            </a:r>
            <a:r>
              <a:rPr lang="en-US" sz="2000" dirty="0" smtClean="0">
                <a:solidFill>
                  <a:srgbClr val="C00000"/>
                </a:solidFill>
              </a:rPr>
              <a:t>automated, continuous build increases the productivity</a:t>
            </a:r>
            <a:r>
              <a:rPr lang="en-US" sz="2000" dirty="0" smtClean="0"/>
              <a:t>.</a:t>
            </a:r>
            <a:endParaRPr lang="en-US" sz="2000" b="1" dirty="0" smtClean="0">
              <a:solidFill>
                <a:srgbClr val="C00000"/>
              </a:solidFill>
            </a:endParaRPr>
          </a:p>
          <a:p>
            <a:pPr marL="0">
              <a:buNone/>
            </a:pPr>
            <a:endParaRPr lang="en-US" b="1" dirty="0" smtClean="0"/>
          </a:p>
          <a:p>
            <a:pPr marL="0">
              <a:buNone/>
            </a:pPr>
            <a:r>
              <a:rPr lang="en-US" b="1" dirty="0" smtClean="0"/>
              <a:t>Monitoring executions of externally-run jobs</a:t>
            </a:r>
          </a:p>
          <a:p>
            <a:pPr marL="0">
              <a:buNone/>
            </a:pPr>
            <a:r>
              <a:rPr lang="en-US" sz="2000" dirty="0" smtClean="0"/>
              <a:t>-- For example, with </a:t>
            </a:r>
            <a:r>
              <a:rPr lang="en-US" sz="2000" dirty="0" err="1" smtClean="0"/>
              <a:t>cron</a:t>
            </a:r>
            <a:r>
              <a:rPr lang="en-US" sz="2000" dirty="0" smtClean="0"/>
              <a:t> (</a:t>
            </a:r>
            <a:r>
              <a:rPr lang="en-US" sz="2000" dirty="0" smtClean="0">
                <a:solidFill>
                  <a:srgbClr val="C00000"/>
                </a:solidFill>
              </a:rPr>
              <a:t>a time-based job scheduler</a:t>
            </a:r>
            <a:r>
              <a:rPr lang="en-US" sz="2000" dirty="0" smtClean="0"/>
              <a:t>), all you receive is regular e-mails that </a:t>
            </a:r>
            <a:r>
              <a:rPr lang="en-US" sz="2000" dirty="0" smtClean="0">
                <a:solidFill>
                  <a:srgbClr val="C00000"/>
                </a:solidFill>
              </a:rPr>
              <a:t>capture the output</a:t>
            </a:r>
            <a:r>
              <a:rPr lang="en-US" sz="2000" dirty="0" smtClean="0"/>
              <a:t>, and it is up to you to look at them diligently and notice when it broke. Jenkins keeps those outputs and makes it easy for you to notice when something is wrong.</a:t>
            </a:r>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3006815"/>
            <a:ext cx="8280400" cy="844370"/>
          </a:xfrm>
        </p:spPr>
        <p:txBody>
          <a:bodyPr/>
          <a:lstStyle/>
          <a:p>
            <a:pPr marL="0" algn="ctr">
              <a:buNone/>
            </a:pPr>
            <a:r>
              <a:rPr lang="en-US" sz="4400" b="1" dirty="0" smtClean="0"/>
              <a:t>Jenkins tutorials </a:t>
            </a:r>
          </a:p>
          <a:p>
            <a:pPr marL="0" algn="ctr">
              <a:buNone/>
            </a:pPr>
            <a:r>
              <a:rPr lang="en-US" sz="4400" b="1" dirty="0" smtClean="0"/>
              <a:t>-- Requirements</a:t>
            </a:r>
            <a:endParaRPr lang="en-US" sz="44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Structure</a:t>
            </a:r>
            <a:endParaRPr lang="en-US" dirty="0"/>
          </a:p>
        </p:txBody>
      </p:sp>
      <p:sp>
        <p:nvSpPr>
          <p:cNvPr id="3" name="Content Placeholder 2"/>
          <p:cNvSpPr>
            <a:spLocks noGrp="1"/>
          </p:cNvSpPr>
          <p:nvPr>
            <p:ph idx="1"/>
          </p:nvPr>
        </p:nvSpPr>
        <p:spPr>
          <a:xfrm>
            <a:off x="474928" y="2244885"/>
            <a:ext cx="4023360" cy="2603161"/>
          </a:xfrm>
        </p:spPr>
        <p:txBody>
          <a:bodyPr/>
          <a:lstStyle/>
          <a:p>
            <a:pPr marL="0">
              <a:lnSpc>
                <a:spcPct val="150000"/>
              </a:lnSpc>
              <a:buNone/>
            </a:pPr>
            <a:r>
              <a:rPr lang="en-US" sz="2000" dirty="0" smtClean="0"/>
              <a:t>Requirement as below:</a:t>
            </a:r>
          </a:p>
          <a:p>
            <a:pPr marL="0">
              <a:lnSpc>
                <a:spcPct val="150000"/>
              </a:lnSpc>
            </a:pPr>
            <a:r>
              <a:rPr lang="en-US" sz="2000" dirty="0" smtClean="0"/>
              <a:t>Build the web app automatically</a:t>
            </a:r>
          </a:p>
          <a:p>
            <a:pPr marL="0">
              <a:lnSpc>
                <a:spcPct val="150000"/>
              </a:lnSpc>
            </a:pPr>
            <a:r>
              <a:rPr lang="en-US" sz="2000" dirty="0" smtClean="0"/>
              <a:t>Test the web app automatically</a:t>
            </a:r>
          </a:p>
          <a:p>
            <a:pPr marL="0">
              <a:lnSpc>
                <a:spcPct val="150000"/>
              </a:lnSpc>
            </a:pPr>
            <a:r>
              <a:rPr lang="en-US" sz="2000" dirty="0" smtClean="0"/>
              <a:t>Deploy the web app automatically</a:t>
            </a:r>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5" name="TextBox 4"/>
          <p:cNvSpPr txBox="1"/>
          <p:nvPr/>
        </p:nvSpPr>
        <p:spPr>
          <a:xfrm>
            <a:off x="5296589" y="2244885"/>
            <a:ext cx="3234920" cy="2862322"/>
          </a:xfrm>
          <a:prstGeom prst="rect">
            <a:avLst/>
          </a:prstGeom>
          <a:noFill/>
        </p:spPr>
        <p:txBody>
          <a:bodyPr wrap="square" rtlCol="0">
            <a:spAutoFit/>
          </a:bodyPr>
          <a:lstStyle/>
          <a:p>
            <a:r>
              <a:rPr lang="en-US" sz="2000" dirty="0" smtClean="0">
                <a:solidFill>
                  <a:srgbClr val="77787B"/>
                </a:solidFill>
              </a:rPr>
              <a:t>├── .</a:t>
            </a:r>
            <a:r>
              <a:rPr lang="en-US" sz="2000" dirty="0" err="1" smtClean="0">
                <a:solidFill>
                  <a:srgbClr val="77787B"/>
                </a:solidFill>
              </a:rPr>
              <a:t>gitignore</a:t>
            </a:r>
            <a:endParaRPr lang="en-US" sz="2000" dirty="0" smtClean="0">
              <a:solidFill>
                <a:srgbClr val="77787B"/>
              </a:solidFill>
            </a:endParaRPr>
          </a:p>
          <a:p>
            <a:r>
              <a:rPr lang="en-US" sz="2000" dirty="0" smtClean="0">
                <a:solidFill>
                  <a:srgbClr val="77787B"/>
                </a:solidFill>
              </a:rPr>
              <a:t>├── app.js</a:t>
            </a:r>
          </a:p>
          <a:p>
            <a:r>
              <a:rPr lang="en-US" sz="2000" dirty="0" smtClean="0">
                <a:solidFill>
                  <a:srgbClr val="77787B"/>
                </a:solidFill>
              </a:rPr>
              <a:t>├── </a:t>
            </a:r>
            <a:r>
              <a:rPr lang="en-US" sz="2000" dirty="0" err="1" smtClean="0">
                <a:solidFill>
                  <a:srgbClr val="77787B"/>
                </a:solidFill>
              </a:rPr>
              <a:t>package.json</a:t>
            </a:r>
            <a:endParaRPr lang="en-US" sz="2000" dirty="0" smtClean="0">
              <a:solidFill>
                <a:srgbClr val="77787B"/>
              </a:solidFill>
            </a:endParaRPr>
          </a:p>
          <a:p>
            <a:r>
              <a:rPr lang="en-US" sz="2000" dirty="0" smtClean="0">
                <a:solidFill>
                  <a:srgbClr val="77787B"/>
                </a:solidFill>
              </a:rPr>
              <a:t>├── README.md</a:t>
            </a:r>
          </a:p>
          <a:p>
            <a:r>
              <a:rPr lang="en-US" sz="2000" dirty="0" smtClean="0">
                <a:solidFill>
                  <a:srgbClr val="77787B"/>
                </a:solidFill>
              </a:rPr>
              <a:t>├── script</a:t>
            </a:r>
          </a:p>
          <a:p>
            <a:r>
              <a:rPr lang="en-US" sz="2000" dirty="0" smtClean="0">
                <a:solidFill>
                  <a:srgbClr val="77787B"/>
                </a:solidFill>
              </a:rPr>
              <a:t>│   ├── deploy</a:t>
            </a:r>
          </a:p>
          <a:p>
            <a:r>
              <a:rPr lang="en-US" sz="2000" dirty="0" smtClean="0">
                <a:solidFill>
                  <a:srgbClr val="77787B"/>
                </a:solidFill>
              </a:rPr>
              <a:t>│   └── test</a:t>
            </a:r>
          </a:p>
          <a:p>
            <a:r>
              <a:rPr lang="en-US" sz="2000" dirty="0" smtClean="0">
                <a:solidFill>
                  <a:srgbClr val="77787B"/>
                </a:solidFill>
              </a:rPr>
              <a:t>└── test</a:t>
            </a:r>
          </a:p>
          <a:p>
            <a:r>
              <a:rPr lang="en-US" sz="2000" dirty="0" smtClean="0">
                <a:solidFill>
                  <a:srgbClr val="77787B"/>
                </a:solidFill>
              </a:rPr>
              <a:t>    └── test.js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Composition</a:t>
            </a:r>
            <a:endParaRPr lang="en-US" dirty="0"/>
          </a:p>
        </p:txBody>
      </p:sp>
      <p:sp>
        <p:nvSpPr>
          <p:cNvPr id="3" name="Content Placeholder 2"/>
          <p:cNvSpPr>
            <a:spLocks noGrp="1"/>
          </p:cNvSpPr>
          <p:nvPr>
            <p:ph idx="1"/>
          </p:nvPr>
        </p:nvSpPr>
        <p:spPr>
          <a:xfrm>
            <a:off x="431800" y="795647"/>
            <a:ext cx="8280400" cy="5370203"/>
          </a:xfrm>
        </p:spPr>
        <p:txBody>
          <a:bodyPr/>
          <a:lstStyle/>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r>
              <a:rPr lang="en-US" sz="2000" dirty="0" err="1" smtClean="0"/>
              <a:t>package.json</a:t>
            </a: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1859" name="Picture 3"/>
          <p:cNvPicPr>
            <a:picLocks noChangeAspect="1" noChangeArrowheads="1"/>
          </p:cNvPicPr>
          <p:nvPr/>
        </p:nvPicPr>
        <p:blipFill>
          <a:blip r:embed="rId2" cstate="print"/>
          <a:srcRect/>
          <a:stretch>
            <a:fillRect/>
          </a:stretch>
        </p:blipFill>
        <p:spPr bwMode="auto">
          <a:xfrm>
            <a:off x="939382" y="2773364"/>
            <a:ext cx="7265237" cy="2501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and Test</a:t>
            </a:r>
            <a:endParaRPr lang="en-US" dirty="0"/>
          </a:p>
        </p:txBody>
      </p:sp>
      <p:sp>
        <p:nvSpPr>
          <p:cNvPr id="3" name="Content Placeholder 2"/>
          <p:cNvSpPr>
            <a:spLocks noGrp="1"/>
          </p:cNvSpPr>
          <p:nvPr>
            <p:ph idx="1"/>
          </p:nvPr>
        </p:nvSpPr>
        <p:spPr>
          <a:xfrm>
            <a:off x="431800" y="795647"/>
            <a:ext cx="8280400" cy="5370203"/>
          </a:xfrm>
        </p:spPr>
        <p:txBody>
          <a:bodyPr/>
          <a:lstStyle/>
          <a:p>
            <a:pPr marL="0">
              <a:buNone/>
            </a:pPr>
            <a:endParaRPr lang="en-US" sz="2000" dirty="0" smtClean="0"/>
          </a:p>
          <a:p>
            <a:pPr marL="0">
              <a:buNone/>
            </a:pPr>
            <a:endParaRPr lang="en-US" sz="2000" dirty="0" smtClean="0"/>
          </a:p>
          <a:p>
            <a:pPr marL="0">
              <a:buNone/>
            </a:pPr>
            <a:r>
              <a:rPr lang="en-US" sz="2000" dirty="0" smtClean="0"/>
              <a:t>app.js</a:t>
            </a:r>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r>
              <a:rPr lang="en-US" sz="2000" dirty="0" smtClean="0"/>
              <a:t>test.js</a:t>
            </a:r>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1860" name="Picture 4"/>
          <p:cNvPicPr>
            <a:picLocks noChangeAspect="1" noChangeArrowheads="1"/>
          </p:cNvPicPr>
          <p:nvPr/>
        </p:nvPicPr>
        <p:blipFill>
          <a:blip r:embed="rId2" cstate="print"/>
          <a:srcRect/>
          <a:stretch>
            <a:fillRect/>
          </a:stretch>
        </p:blipFill>
        <p:spPr bwMode="auto">
          <a:xfrm>
            <a:off x="1029148" y="1804816"/>
            <a:ext cx="7269480" cy="2149689"/>
          </a:xfrm>
          <a:prstGeom prst="rect">
            <a:avLst/>
          </a:prstGeom>
          <a:noFill/>
          <a:ln w="9525">
            <a:noFill/>
            <a:miter lim="800000"/>
            <a:headEnd/>
            <a:tailEnd/>
          </a:ln>
        </p:spPr>
      </p:pic>
      <p:pic>
        <p:nvPicPr>
          <p:cNvPr id="121861" name="Picture 5"/>
          <p:cNvPicPr>
            <a:picLocks noChangeAspect="1" noChangeArrowheads="1"/>
          </p:cNvPicPr>
          <p:nvPr/>
        </p:nvPicPr>
        <p:blipFill>
          <a:blip r:embed="rId3" cstate="print"/>
          <a:srcRect/>
          <a:stretch>
            <a:fillRect/>
          </a:stretch>
        </p:blipFill>
        <p:spPr bwMode="auto">
          <a:xfrm>
            <a:off x="1046401" y="4492856"/>
            <a:ext cx="7269480" cy="16421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to Trigger Test and Deploy automatically</a:t>
            </a:r>
            <a:endParaRPr lang="en-US" dirty="0"/>
          </a:p>
        </p:txBody>
      </p:sp>
      <p:sp>
        <p:nvSpPr>
          <p:cNvPr id="3" name="Content Placeholder 2"/>
          <p:cNvSpPr>
            <a:spLocks noGrp="1"/>
          </p:cNvSpPr>
          <p:nvPr>
            <p:ph idx="1"/>
          </p:nvPr>
        </p:nvSpPr>
        <p:spPr>
          <a:xfrm>
            <a:off x="431800" y="795647"/>
            <a:ext cx="8280400" cy="5370203"/>
          </a:xfrm>
        </p:spPr>
        <p:txBody>
          <a:bodyPr/>
          <a:lstStyle/>
          <a:p>
            <a:pPr marL="0">
              <a:buNone/>
            </a:pPr>
            <a:endParaRPr lang="en-US" sz="2000" dirty="0" smtClean="0"/>
          </a:p>
          <a:p>
            <a:pPr marL="0">
              <a:buNone/>
            </a:pPr>
            <a:endParaRPr lang="en-US" sz="2000" dirty="0" smtClean="0"/>
          </a:p>
          <a:p>
            <a:pPr marL="0">
              <a:buNone/>
            </a:pPr>
            <a:r>
              <a:rPr lang="en-US" sz="2000" dirty="0" smtClean="0"/>
              <a:t>script/test</a:t>
            </a:r>
          </a:p>
          <a:p>
            <a:pPr marL="0">
              <a:buNone/>
            </a:pPr>
            <a:endParaRPr lang="en-US" sz="2000" dirty="0" smtClean="0"/>
          </a:p>
          <a:p>
            <a:pPr marL="0">
              <a:buNone/>
            </a:pPr>
            <a:endParaRPr lang="en-US" sz="2000" dirty="0" smtClean="0"/>
          </a:p>
          <a:p>
            <a:pPr marL="0">
              <a:buNone/>
            </a:pPr>
            <a:endParaRPr lang="en-US" sz="2000" dirty="0" smtClean="0"/>
          </a:p>
          <a:p>
            <a:pPr marL="0">
              <a:buNone/>
            </a:pPr>
            <a:endParaRPr lang="en-US" sz="2000" dirty="0" smtClean="0"/>
          </a:p>
          <a:p>
            <a:pPr marL="0">
              <a:buNone/>
            </a:pPr>
            <a:r>
              <a:rPr lang="en-US" sz="2000" dirty="0" smtClean="0"/>
              <a:t>script/deploy</a:t>
            </a:r>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6978" name="Picture 2"/>
          <p:cNvPicPr>
            <a:picLocks noChangeAspect="1" noChangeArrowheads="1"/>
          </p:cNvPicPr>
          <p:nvPr/>
        </p:nvPicPr>
        <p:blipFill>
          <a:blip r:embed="rId2" cstate="print"/>
          <a:srcRect/>
          <a:stretch>
            <a:fillRect/>
          </a:stretch>
        </p:blipFill>
        <p:spPr bwMode="auto">
          <a:xfrm>
            <a:off x="932462" y="1965564"/>
            <a:ext cx="7269480" cy="727988"/>
          </a:xfrm>
          <a:prstGeom prst="rect">
            <a:avLst/>
          </a:prstGeom>
          <a:noFill/>
          <a:ln w="9525">
            <a:noFill/>
            <a:miter lim="800000"/>
            <a:headEnd/>
            <a:tailEnd/>
          </a:ln>
        </p:spPr>
      </p:pic>
      <p:pic>
        <p:nvPicPr>
          <p:cNvPr id="126979" name="Picture 3"/>
          <p:cNvPicPr>
            <a:picLocks noChangeAspect="1" noChangeArrowheads="1"/>
          </p:cNvPicPr>
          <p:nvPr/>
        </p:nvPicPr>
        <p:blipFill>
          <a:blip r:embed="rId3" cstate="print"/>
          <a:srcRect/>
          <a:stretch>
            <a:fillRect/>
          </a:stretch>
        </p:blipFill>
        <p:spPr bwMode="auto">
          <a:xfrm>
            <a:off x="940190" y="3739010"/>
            <a:ext cx="7269480" cy="1804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3006815"/>
            <a:ext cx="8280400" cy="844370"/>
          </a:xfrm>
        </p:spPr>
        <p:txBody>
          <a:bodyPr/>
          <a:lstStyle/>
          <a:p>
            <a:pPr marL="0" algn="ctr">
              <a:buNone/>
            </a:pPr>
            <a:r>
              <a:rPr lang="en-US" sz="4400" b="1" dirty="0" smtClean="0"/>
              <a:t>Jenkins tutorials </a:t>
            </a:r>
          </a:p>
          <a:p>
            <a:pPr marL="0" algn="ctr">
              <a:buNone/>
            </a:pPr>
            <a:r>
              <a:rPr lang="en-US" sz="4400" b="1" dirty="0" smtClean="0"/>
              <a:t>-- Solution</a:t>
            </a:r>
            <a:endParaRPr lang="en-US" sz="44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 Hire the Butler</a:t>
            </a:r>
            <a:endParaRPr lang="en-US" dirty="0"/>
          </a:p>
        </p:txBody>
      </p:sp>
      <p:sp>
        <p:nvSpPr>
          <p:cNvPr id="3" name="Content Placeholder 2"/>
          <p:cNvSpPr>
            <a:spLocks noGrp="1"/>
          </p:cNvSpPr>
          <p:nvPr>
            <p:ph idx="1"/>
          </p:nvPr>
        </p:nvSpPr>
        <p:spPr>
          <a:xfrm>
            <a:off x="423174" y="795647"/>
            <a:ext cx="8280400" cy="5370203"/>
          </a:xfrm>
        </p:spPr>
        <p:txBody>
          <a:bodyPr/>
          <a:lstStyle/>
          <a:p>
            <a:pPr marL="0">
              <a:buNone/>
            </a:pPr>
            <a:endParaRPr lang="en-US" sz="1800" dirty="0" smtClean="0"/>
          </a:p>
          <a:p>
            <a:pPr marL="0">
              <a:buNone/>
            </a:pPr>
            <a:endParaRPr lang="en-US" sz="18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8003" name="Picture 3"/>
          <p:cNvPicPr>
            <a:picLocks noChangeAspect="1" noChangeArrowheads="1"/>
          </p:cNvPicPr>
          <p:nvPr/>
        </p:nvPicPr>
        <p:blipFill>
          <a:blip r:embed="rId2" cstate="print"/>
          <a:srcRect/>
          <a:stretch>
            <a:fillRect/>
          </a:stretch>
        </p:blipFill>
        <p:spPr bwMode="auto">
          <a:xfrm>
            <a:off x="373003" y="997608"/>
            <a:ext cx="8141915" cy="779433"/>
          </a:xfrm>
          <a:prstGeom prst="rect">
            <a:avLst/>
          </a:prstGeom>
          <a:noFill/>
          <a:ln w="9525">
            <a:noFill/>
            <a:miter lim="800000"/>
            <a:headEnd/>
            <a:tailEnd/>
          </a:ln>
        </p:spPr>
      </p:pic>
      <p:pic>
        <p:nvPicPr>
          <p:cNvPr id="128005" name="Picture 5" descr="https://cms-assets.tutsplus.com/uploads/users/383/posts/21511/image/09_jenkins_landing.jpg"/>
          <p:cNvPicPr>
            <a:picLocks noChangeAspect="1" noChangeArrowheads="1"/>
          </p:cNvPicPr>
          <p:nvPr/>
        </p:nvPicPr>
        <p:blipFill>
          <a:blip r:embed="rId3" cstate="print"/>
          <a:srcRect/>
          <a:stretch>
            <a:fillRect/>
          </a:stretch>
        </p:blipFill>
        <p:spPr bwMode="auto">
          <a:xfrm>
            <a:off x="1714500" y="1818017"/>
            <a:ext cx="5715000" cy="46863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 Fun</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6386" name="Picture 2" descr="http://www.webascender.com/Portals/0/Blog/agile-1.jpg"/>
          <p:cNvPicPr>
            <a:picLocks noChangeAspect="1" noChangeArrowheads="1"/>
          </p:cNvPicPr>
          <p:nvPr/>
        </p:nvPicPr>
        <p:blipFill>
          <a:blip r:embed="rId2" cstate="print"/>
          <a:srcRect/>
          <a:stretch>
            <a:fillRect/>
          </a:stretch>
        </p:blipFill>
        <p:spPr bwMode="auto">
          <a:xfrm>
            <a:off x="11508" y="1963932"/>
            <a:ext cx="8724188" cy="293013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Jenkins </a:t>
            </a:r>
            <a:r>
              <a:rPr lang="en-US" dirty="0" err="1" smtClean="0"/>
              <a:t>plugins</a:t>
            </a:r>
            <a:endParaRPr lang="en-US" dirty="0"/>
          </a:p>
        </p:txBody>
      </p:sp>
      <p:sp>
        <p:nvSpPr>
          <p:cNvPr id="3" name="Content Placeholder 2"/>
          <p:cNvSpPr>
            <a:spLocks noGrp="1"/>
          </p:cNvSpPr>
          <p:nvPr>
            <p:ph idx="1"/>
          </p:nvPr>
        </p:nvSpPr>
        <p:spPr>
          <a:xfrm>
            <a:off x="423174" y="795647"/>
            <a:ext cx="8280400" cy="5370203"/>
          </a:xfrm>
        </p:spPr>
        <p:txBody>
          <a:bodyPr/>
          <a:lstStyle/>
          <a:p>
            <a:pPr marL="0">
              <a:buNone/>
            </a:pPr>
            <a:endParaRPr lang="en-US" sz="1800" dirty="0" smtClean="0"/>
          </a:p>
          <a:p>
            <a:pPr marL="0">
              <a:buNone/>
            </a:pPr>
            <a:endParaRPr lang="en-US" sz="18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7" name="Content Placeholder 2"/>
          <p:cNvSpPr txBox="1">
            <a:spLocks/>
          </p:cNvSpPr>
          <p:nvPr/>
        </p:nvSpPr>
        <p:spPr bwMode="auto">
          <a:xfrm>
            <a:off x="449053" y="2149995"/>
            <a:ext cx="3165415" cy="26721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indent="-174625">
              <a:spcBef>
                <a:spcPct val="20000"/>
              </a:spcBef>
              <a:buClr>
                <a:schemeClr val="bg1"/>
              </a:buClr>
            </a:pPr>
            <a:r>
              <a:rPr lang="en-US" sz="2000" b="1" dirty="0" smtClean="0">
                <a:solidFill>
                  <a:srgbClr val="77787B"/>
                </a:solidFill>
              </a:rPr>
              <a:t>Manage Jenkins</a:t>
            </a:r>
            <a:r>
              <a:rPr lang="en-US" sz="2000" dirty="0" smtClean="0">
                <a:solidFill>
                  <a:srgbClr val="77787B"/>
                </a:solidFill>
              </a:rPr>
              <a:t> -&gt; </a:t>
            </a:r>
          </a:p>
          <a:p>
            <a:pPr lvl="0" indent="-174625">
              <a:spcBef>
                <a:spcPct val="20000"/>
              </a:spcBef>
              <a:buClr>
                <a:schemeClr val="bg1"/>
              </a:buClr>
            </a:pPr>
            <a:r>
              <a:rPr lang="en-US" sz="2000" b="1" dirty="0" smtClean="0">
                <a:solidFill>
                  <a:srgbClr val="77787B"/>
                </a:solidFill>
              </a:rPr>
              <a:t>Manage Plugins</a:t>
            </a:r>
            <a:r>
              <a:rPr lang="en-US" sz="2000" dirty="0" smtClean="0">
                <a:solidFill>
                  <a:srgbClr val="77787B"/>
                </a:solidFill>
              </a:rPr>
              <a:t> -&gt;</a:t>
            </a:r>
          </a:p>
          <a:p>
            <a:pPr lvl="0" indent="-174625">
              <a:spcBef>
                <a:spcPct val="20000"/>
              </a:spcBef>
              <a:buClr>
                <a:schemeClr val="bg1"/>
              </a:buClr>
            </a:pPr>
            <a:r>
              <a:rPr lang="en-US" sz="2000" b="1" dirty="0" smtClean="0">
                <a:solidFill>
                  <a:srgbClr val="77787B"/>
                </a:solidFill>
              </a:rPr>
              <a:t>Available</a:t>
            </a:r>
            <a:r>
              <a:rPr lang="en-US" sz="2000" dirty="0" smtClean="0">
                <a:solidFill>
                  <a:srgbClr val="77787B"/>
                </a:solidFill>
              </a:rPr>
              <a:t> -&gt; </a:t>
            </a:r>
          </a:p>
          <a:p>
            <a:pPr lvl="0" indent="-174625">
              <a:spcBef>
                <a:spcPct val="20000"/>
              </a:spcBef>
              <a:buClr>
                <a:schemeClr val="bg1"/>
              </a:buClr>
            </a:pPr>
            <a:r>
              <a:rPr lang="en-US" sz="2000" b="1" dirty="0" err="1" smtClean="0">
                <a:solidFill>
                  <a:srgbClr val="77787B"/>
                </a:solidFill>
              </a:rPr>
              <a:t>GitHub</a:t>
            </a:r>
            <a:r>
              <a:rPr lang="en-US" sz="2000" b="1" dirty="0" smtClean="0">
                <a:solidFill>
                  <a:srgbClr val="77787B"/>
                </a:solidFill>
              </a:rPr>
              <a:t> </a:t>
            </a:r>
            <a:r>
              <a:rPr lang="en-US" sz="2000" b="1" dirty="0" err="1" smtClean="0">
                <a:solidFill>
                  <a:srgbClr val="77787B"/>
                </a:solidFill>
              </a:rPr>
              <a:t>Plugin</a:t>
            </a:r>
            <a:r>
              <a:rPr lang="en-US" sz="2000" dirty="0" smtClean="0">
                <a:solidFill>
                  <a:srgbClr val="77787B"/>
                </a:solidFill>
              </a:rPr>
              <a:t> -&gt; </a:t>
            </a:r>
          </a:p>
          <a:p>
            <a:pPr lvl="0" indent="-174625">
              <a:spcBef>
                <a:spcPct val="20000"/>
              </a:spcBef>
              <a:buClr>
                <a:schemeClr val="bg1"/>
              </a:buClr>
            </a:pPr>
            <a:r>
              <a:rPr lang="en-US" sz="2000" b="1" dirty="0" smtClean="0">
                <a:solidFill>
                  <a:srgbClr val="77787B"/>
                </a:solidFill>
              </a:rPr>
              <a:t>Install</a:t>
            </a:r>
            <a:r>
              <a:rPr lang="en-US" sz="2000" dirty="0" smtClean="0">
                <a:solidFill>
                  <a:srgbClr val="77787B"/>
                </a:solidFill>
              </a:rPr>
              <a:t> -&gt;  </a:t>
            </a:r>
          </a:p>
          <a:p>
            <a:pPr lvl="0" indent="-174625">
              <a:spcBef>
                <a:spcPct val="20000"/>
              </a:spcBef>
              <a:buClr>
                <a:schemeClr val="bg1"/>
              </a:buClr>
            </a:pPr>
            <a:r>
              <a:rPr lang="en-US" sz="2000" b="1" dirty="0" smtClean="0">
                <a:solidFill>
                  <a:srgbClr val="77787B"/>
                </a:solidFill>
              </a:rPr>
              <a:t>Download now and install after restart </a:t>
            </a:r>
            <a:endParaRPr kumimoji="0" lang="en-US" sz="2000" b="0" i="0" u="none" strike="noStrike" kern="0" cap="none" spc="0" normalizeH="0" baseline="0" noProof="0" dirty="0" smtClean="0">
              <a:ln>
                <a:noFill/>
              </a:ln>
              <a:solidFill>
                <a:srgbClr val="77787B"/>
              </a:solidFill>
              <a:effectLst/>
              <a:uLnTx/>
              <a:uFillTx/>
              <a:latin typeface="+mn-lt"/>
              <a:ea typeface="+mn-ea"/>
              <a:cs typeface="+mn-cs"/>
            </a:endParaRPr>
          </a:p>
        </p:txBody>
      </p:sp>
      <p:pic>
        <p:nvPicPr>
          <p:cNvPr id="132098" name="Picture 2" descr="https://cms-assets.tutsplus.com/uploads/users/383/posts/21511/image/10_jenkins_plugins.jpg"/>
          <p:cNvPicPr>
            <a:picLocks noChangeAspect="1" noChangeArrowheads="1"/>
          </p:cNvPicPr>
          <p:nvPr/>
        </p:nvPicPr>
        <p:blipFill>
          <a:blip r:embed="rId2" cstate="print"/>
          <a:srcRect/>
          <a:stretch>
            <a:fillRect/>
          </a:stretch>
        </p:blipFill>
        <p:spPr bwMode="auto">
          <a:xfrm>
            <a:off x="3679604" y="819510"/>
            <a:ext cx="4887836" cy="535218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 free-style job</a:t>
            </a:r>
            <a:endParaRPr lang="en-US" dirty="0"/>
          </a:p>
        </p:txBody>
      </p:sp>
      <p:sp>
        <p:nvSpPr>
          <p:cNvPr id="3" name="Content Placeholder 2"/>
          <p:cNvSpPr>
            <a:spLocks noGrp="1"/>
          </p:cNvSpPr>
          <p:nvPr>
            <p:ph idx="1"/>
          </p:nvPr>
        </p:nvSpPr>
        <p:spPr>
          <a:xfrm>
            <a:off x="423174" y="795647"/>
            <a:ext cx="8280400" cy="5370203"/>
          </a:xfrm>
        </p:spPr>
        <p:txBody>
          <a:bodyPr/>
          <a:lstStyle/>
          <a:p>
            <a:pPr marL="0">
              <a:buNone/>
            </a:pPr>
            <a:endParaRPr lang="en-US" sz="1800" dirty="0" smtClean="0"/>
          </a:p>
          <a:p>
            <a:pPr marL="0">
              <a:buNone/>
            </a:pPr>
            <a:endParaRPr lang="en-US" sz="18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33122" name="Picture 2" descr="https://cms-assets.tutsplus.com/uploads/users/383/posts/21511/image/11_jenkins_create.jpg"/>
          <p:cNvPicPr>
            <a:picLocks noChangeAspect="1" noChangeArrowheads="1"/>
          </p:cNvPicPr>
          <p:nvPr/>
        </p:nvPicPr>
        <p:blipFill>
          <a:blip r:embed="rId2" cstate="print"/>
          <a:srcRect/>
          <a:stretch>
            <a:fillRect/>
          </a:stretch>
        </p:blipFill>
        <p:spPr bwMode="auto">
          <a:xfrm>
            <a:off x="1714500" y="1585912"/>
            <a:ext cx="5715000" cy="368617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Config</a:t>
            </a:r>
            <a:r>
              <a:rPr lang="en-US" dirty="0" smtClean="0"/>
              <a:t>. the test job</a:t>
            </a:r>
            <a:endParaRPr lang="en-US" dirty="0"/>
          </a:p>
        </p:txBody>
      </p:sp>
      <p:sp>
        <p:nvSpPr>
          <p:cNvPr id="3" name="Content Placeholder 2"/>
          <p:cNvSpPr>
            <a:spLocks noGrp="1"/>
          </p:cNvSpPr>
          <p:nvPr>
            <p:ph idx="1"/>
          </p:nvPr>
        </p:nvSpPr>
        <p:spPr>
          <a:xfrm>
            <a:off x="423174" y="795647"/>
            <a:ext cx="8280400" cy="5370203"/>
          </a:xfrm>
        </p:spPr>
        <p:txBody>
          <a:bodyPr/>
          <a:lstStyle/>
          <a:p>
            <a:pPr marL="0">
              <a:buNone/>
            </a:pPr>
            <a:endParaRPr lang="en-US" sz="1800" dirty="0" smtClean="0"/>
          </a:p>
          <a:p>
            <a:pPr marL="0">
              <a:buNone/>
            </a:pPr>
            <a:endParaRPr lang="en-US" sz="18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34146" name="Picture 2"/>
          <p:cNvPicPr>
            <a:picLocks noChangeAspect="1" noChangeArrowheads="1"/>
          </p:cNvPicPr>
          <p:nvPr/>
        </p:nvPicPr>
        <p:blipFill>
          <a:blip r:embed="rId2" cstate="print"/>
          <a:srcRect/>
          <a:stretch>
            <a:fillRect/>
          </a:stretch>
        </p:blipFill>
        <p:spPr bwMode="auto">
          <a:xfrm>
            <a:off x="382380" y="925722"/>
            <a:ext cx="4180996" cy="5411107"/>
          </a:xfrm>
          <a:prstGeom prst="rect">
            <a:avLst/>
          </a:prstGeom>
          <a:noFill/>
          <a:ln w="9525">
            <a:noFill/>
            <a:miter lim="800000"/>
            <a:headEnd/>
            <a:tailEnd/>
          </a:ln>
        </p:spPr>
      </p:pic>
      <p:pic>
        <p:nvPicPr>
          <p:cNvPr id="134147" name="Picture 3"/>
          <p:cNvPicPr>
            <a:picLocks noChangeAspect="1" noChangeArrowheads="1"/>
          </p:cNvPicPr>
          <p:nvPr/>
        </p:nvPicPr>
        <p:blipFill>
          <a:blip r:embed="rId3" cstate="print"/>
          <a:srcRect/>
          <a:stretch>
            <a:fillRect/>
          </a:stretch>
        </p:blipFill>
        <p:spPr bwMode="auto">
          <a:xfrm>
            <a:off x="4565981" y="946747"/>
            <a:ext cx="4457250" cy="3393165"/>
          </a:xfrm>
          <a:prstGeom prst="rect">
            <a:avLst/>
          </a:prstGeom>
          <a:noFill/>
          <a:ln w="9525">
            <a:noFill/>
            <a:miter lim="800000"/>
            <a:headEnd/>
            <a:tailEnd/>
          </a:ln>
        </p:spPr>
      </p:pic>
      <p:sp>
        <p:nvSpPr>
          <p:cNvPr id="8" name="Rectangle 7"/>
          <p:cNvSpPr/>
          <p:nvPr/>
        </p:nvSpPr>
        <p:spPr>
          <a:xfrm>
            <a:off x="457200" y="2122098"/>
            <a:ext cx="3062377" cy="232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2951" y="3715110"/>
            <a:ext cx="4074543" cy="416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7329" y="4773286"/>
            <a:ext cx="4074543" cy="416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38135" y="1429109"/>
            <a:ext cx="3062377" cy="232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69765" y="2090467"/>
            <a:ext cx="3059503" cy="1015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a:t>
            </a:r>
            <a:r>
              <a:rPr lang="en-US" dirty="0" err="1" smtClean="0"/>
              <a:t>ssh</a:t>
            </a:r>
            <a:r>
              <a:rPr lang="en-US" dirty="0" smtClean="0"/>
              <a:t> before </a:t>
            </a:r>
            <a:r>
              <a:rPr lang="en-US" dirty="0" err="1" smtClean="0"/>
              <a:t>config</a:t>
            </a:r>
            <a:r>
              <a:rPr lang="en-US" dirty="0" smtClean="0"/>
              <a:t>. the deploy job</a:t>
            </a:r>
            <a:endParaRPr lang="en-US" dirty="0"/>
          </a:p>
        </p:txBody>
      </p:sp>
      <p:sp>
        <p:nvSpPr>
          <p:cNvPr id="3" name="Content Placeholder 2"/>
          <p:cNvSpPr>
            <a:spLocks noGrp="1"/>
          </p:cNvSpPr>
          <p:nvPr>
            <p:ph idx="1"/>
          </p:nvPr>
        </p:nvSpPr>
        <p:spPr>
          <a:xfrm>
            <a:off x="423174" y="795647"/>
            <a:ext cx="8280400" cy="5370203"/>
          </a:xfrm>
        </p:spPr>
        <p:txBody>
          <a:bodyPr/>
          <a:lstStyle/>
          <a:p>
            <a:pPr marL="0">
              <a:buNone/>
            </a:pPr>
            <a:r>
              <a:rPr lang="en-US" dirty="0" smtClean="0"/>
              <a:t>Our script will login to the app server via SSH, navigate to our app folder, update the app, and then restart the server. Before writing our deploy script, we need to handle </a:t>
            </a:r>
            <a:r>
              <a:rPr lang="en-US" dirty="0" smtClean="0">
                <a:solidFill>
                  <a:srgbClr val="C00000"/>
                </a:solidFill>
              </a:rPr>
              <a:t>how our Jenkins server will SSH into our app server</a:t>
            </a:r>
            <a:r>
              <a:rPr lang="en-US" dirty="0" smtClean="0"/>
              <a:t>.</a:t>
            </a:r>
          </a:p>
          <a:p>
            <a:pPr lvl="0">
              <a:buNone/>
            </a:pPr>
            <a:endParaRPr lang="en-US" sz="2000" dirty="0" smtClean="0"/>
          </a:p>
          <a:p>
            <a:pPr lvl="0">
              <a:buNone/>
            </a:pPr>
            <a:r>
              <a:rPr lang="en-US" sz="2000" dirty="0" err="1" smtClean="0"/>
              <a:t>sudo</a:t>
            </a:r>
            <a:r>
              <a:rPr lang="en-US" sz="2000" dirty="0" smtClean="0"/>
              <a:t> </a:t>
            </a:r>
            <a:r>
              <a:rPr lang="en-US" sz="2000" dirty="0" err="1" smtClean="0"/>
              <a:t>su</a:t>
            </a:r>
            <a:endParaRPr lang="en-US" sz="2000" dirty="0" smtClean="0"/>
          </a:p>
          <a:p>
            <a:pPr lvl="0">
              <a:buNone/>
            </a:pPr>
            <a:r>
              <a:rPr lang="en-US" sz="2000" dirty="0" err="1" smtClean="0"/>
              <a:t>su</a:t>
            </a:r>
            <a:r>
              <a:rPr lang="en-US" sz="2000" dirty="0" smtClean="0"/>
              <a:t> </a:t>
            </a:r>
            <a:r>
              <a:rPr lang="en-US" sz="2000" dirty="0" err="1" smtClean="0"/>
              <a:t>jenkins</a:t>
            </a:r>
            <a:endParaRPr lang="en-US" sz="2000" dirty="0" smtClean="0"/>
          </a:p>
          <a:p>
            <a:pPr>
              <a:buNone/>
            </a:pPr>
            <a:r>
              <a:rPr lang="en-US" sz="2000" dirty="0" err="1" smtClean="0"/>
              <a:t>ssh-keygen</a:t>
            </a:r>
            <a:r>
              <a:rPr lang="en-US" sz="2000" dirty="0" smtClean="0"/>
              <a:t> -t </a:t>
            </a:r>
            <a:r>
              <a:rPr lang="en-US" sz="2000" dirty="0" err="1" smtClean="0"/>
              <a:t>rsa</a:t>
            </a:r>
            <a:r>
              <a:rPr lang="en-US" sz="2000" dirty="0" smtClean="0"/>
              <a:t>   </a:t>
            </a:r>
            <a:r>
              <a:rPr lang="en-US" sz="1600" dirty="0" smtClean="0"/>
              <a:t>(/</a:t>
            </a:r>
            <a:r>
              <a:rPr lang="en-US" sz="1600" dirty="0" err="1" smtClean="0"/>
              <a:t>var</a:t>
            </a:r>
            <a:r>
              <a:rPr lang="en-US" sz="1600" dirty="0" smtClean="0"/>
              <a:t>/lib/</a:t>
            </a:r>
            <a:r>
              <a:rPr lang="en-US" sz="1600" dirty="0" err="1" smtClean="0"/>
              <a:t>jenkins</a:t>
            </a:r>
            <a:r>
              <a:rPr lang="en-US" sz="1600" dirty="0" smtClean="0"/>
              <a:t>/.</a:t>
            </a:r>
            <a:r>
              <a:rPr lang="en-US" sz="1600" dirty="0" err="1" smtClean="0"/>
              <a:t>ssh</a:t>
            </a:r>
            <a:r>
              <a:rPr lang="en-US" sz="1600" dirty="0" smtClean="0"/>
              <a:t>/</a:t>
            </a:r>
            <a:r>
              <a:rPr lang="en-US" sz="1600" dirty="0" err="1" smtClean="0"/>
              <a:t>id_rsa</a:t>
            </a:r>
            <a:r>
              <a:rPr lang="en-US" sz="1600" dirty="0" smtClean="0"/>
              <a:t>, </a:t>
            </a:r>
            <a:r>
              <a:rPr lang="en-US" sz="1600" i="1" dirty="0" smtClean="0">
                <a:solidFill>
                  <a:srgbClr val="FF0000"/>
                </a:solidFill>
              </a:rPr>
              <a:t>make sure to not use a passphrase</a:t>
            </a:r>
            <a:r>
              <a:rPr lang="en-US" sz="1600" dirty="0" smtClean="0"/>
              <a:t>)</a:t>
            </a:r>
          </a:p>
          <a:p>
            <a:pPr lvl="0">
              <a:buNone/>
            </a:pPr>
            <a:r>
              <a:rPr lang="en-US" sz="2000" dirty="0" smtClean="0"/>
              <a:t>cat ~/.</a:t>
            </a:r>
            <a:r>
              <a:rPr lang="en-US" sz="2000" dirty="0" err="1" smtClean="0"/>
              <a:t>ssh</a:t>
            </a:r>
            <a:r>
              <a:rPr lang="en-US" sz="2000" dirty="0" smtClean="0"/>
              <a:t>/id_rsa.pub</a:t>
            </a:r>
          </a:p>
          <a:p>
            <a:pPr>
              <a:buNone/>
            </a:pPr>
            <a:r>
              <a:rPr lang="en-US" sz="2000" dirty="0" err="1" smtClean="0"/>
              <a:t>mkdir</a:t>
            </a:r>
            <a:r>
              <a:rPr lang="en-US" sz="2000" dirty="0" smtClean="0"/>
              <a:t> ~/.</a:t>
            </a:r>
            <a:r>
              <a:rPr lang="en-US" sz="2000" dirty="0" err="1" smtClean="0"/>
              <a:t>ssh</a:t>
            </a:r>
            <a:endParaRPr lang="en-US" sz="2000" dirty="0" smtClean="0"/>
          </a:p>
          <a:p>
            <a:pPr>
              <a:buNone/>
            </a:pPr>
            <a:r>
              <a:rPr lang="en-US" sz="2000" dirty="0" err="1" smtClean="0"/>
              <a:t>nano</a:t>
            </a:r>
            <a:r>
              <a:rPr lang="en-US" sz="2000" dirty="0" smtClean="0"/>
              <a:t> ~/.</a:t>
            </a:r>
            <a:r>
              <a:rPr lang="en-US" sz="2000" dirty="0" err="1" smtClean="0"/>
              <a:t>ssh</a:t>
            </a:r>
            <a:r>
              <a:rPr lang="en-US" sz="2000" dirty="0" smtClean="0"/>
              <a:t>/</a:t>
            </a:r>
            <a:r>
              <a:rPr lang="en-US" sz="2000" dirty="0" err="1" smtClean="0"/>
              <a:t>authorized_keys</a:t>
            </a:r>
            <a:r>
              <a:rPr lang="en-US" sz="2000" dirty="0" smtClean="0"/>
              <a:t> </a:t>
            </a:r>
            <a:r>
              <a:rPr lang="en-US" sz="1600" dirty="0" smtClean="0"/>
              <a:t>(paste the public key you copied and save)</a:t>
            </a:r>
          </a:p>
          <a:p>
            <a:pPr>
              <a:buNone/>
            </a:pPr>
            <a:r>
              <a:rPr lang="en-US" sz="2000" dirty="0" err="1" smtClean="0"/>
              <a:t>chmod</a:t>
            </a:r>
            <a:r>
              <a:rPr lang="en-US" sz="2000" dirty="0" smtClean="0"/>
              <a:t> 700 ~/.</a:t>
            </a:r>
            <a:r>
              <a:rPr lang="en-US" sz="2000" dirty="0" err="1" smtClean="0"/>
              <a:t>ssh</a:t>
            </a:r>
            <a:endParaRPr lang="en-US" sz="2000" dirty="0" smtClean="0"/>
          </a:p>
          <a:p>
            <a:pPr>
              <a:buNone/>
            </a:pPr>
            <a:r>
              <a:rPr lang="en-US" sz="2000" dirty="0" err="1" smtClean="0"/>
              <a:t>chmod</a:t>
            </a:r>
            <a:r>
              <a:rPr lang="en-US" sz="2000" dirty="0" smtClean="0"/>
              <a:t> 600 ~/.</a:t>
            </a:r>
            <a:r>
              <a:rPr lang="en-US" sz="2000" dirty="0" err="1" smtClean="0"/>
              <a:t>ssh</a:t>
            </a:r>
            <a:r>
              <a:rPr lang="en-US" sz="2000" dirty="0" smtClean="0"/>
              <a:t>/*</a:t>
            </a:r>
          </a:p>
          <a:p>
            <a:pPr>
              <a:buNone/>
            </a:pPr>
            <a:r>
              <a:rPr lang="en-US" sz="2000" dirty="0" err="1" smtClean="0"/>
              <a:t>ssh</a:t>
            </a:r>
            <a:r>
              <a:rPr lang="en-US" sz="2000" dirty="0" smtClean="0"/>
              <a:t> app@APP.SERVER.IP.ADDRESS</a:t>
            </a:r>
          </a:p>
          <a:p>
            <a:pPr marL="0">
              <a:buNone/>
            </a:pPr>
            <a:endParaRPr lang="en-US" sz="2000" dirty="0" smtClean="0"/>
          </a:p>
          <a:p>
            <a:pPr marL="0">
              <a:buNone/>
            </a:pPr>
            <a:endParaRPr lang="en-US" sz="2000"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Config</a:t>
            </a:r>
            <a:r>
              <a:rPr lang="en-US" dirty="0" smtClean="0"/>
              <a:t>. the deploy job</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grpSp>
        <p:nvGrpSpPr>
          <p:cNvPr id="17" name="Group 16"/>
          <p:cNvGrpSpPr/>
          <p:nvPr/>
        </p:nvGrpSpPr>
        <p:grpSpPr>
          <a:xfrm>
            <a:off x="1671638" y="1766888"/>
            <a:ext cx="5800725" cy="3324225"/>
            <a:chOff x="1438725" y="1913537"/>
            <a:chExt cx="5800725" cy="3324225"/>
          </a:xfrm>
        </p:grpSpPr>
        <p:pic>
          <p:nvPicPr>
            <p:cNvPr id="135170" name="Picture 2"/>
            <p:cNvPicPr>
              <a:picLocks noChangeAspect="1" noChangeArrowheads="1"/>
            </p:cNvPicPr>
            <p:nvPr/>
          </p:nvPicPr>
          <p:blipFill>
            <a:blip r:embed="rId2" cstate="print"/>
            <a:srcRect/>
            <a:stretch>
              <a:fillRect/>
            </a:stretch>
          </p:blipFill>
          <p:spPr bwMode="auto">
            <a:xfrm>
              <a:off x="1438725" y="1913537"/>
              <a:ext cx="5800725" cy="3324225"/>
            </a:xfrm>
            <a:prstGeom prst="rect">
              <a:avLst/>
            </a:prstGeom>
            <a:noFill/>
            <a:ln w="9525">
              <a:noFill/>
              <a:miter lim="800000"/>
              <a:headEnd/>
              <a:tailEnd/>
            </a:ln>
          </p:spPr>
        </p:pic>
        <p:sp>
          <p:nvSpPr>
            <p:cNvPr id="15" name="Rectangle 14"/>
            <p:cNvSpPr/>
            <p:nvPr/>
          </p:nvSpPr>
          <p:spPr>
            <a:xfrm>
              <a:off x="1733910" y="2570671"/>
              <a:ext cx="5305245" cy="759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67133" y="4370716"/>
              <a:ext cx="1383101" cy="270295"/>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the jobs</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36194" name="Picture 2" descr="https://cms-assets.tutsplus.com/uploads/users/383/posts/21511/image/14_jenkins_first_build.jpg"/>
          <p:cNvPicPr>
            <a:picLocks noChangeAspect="1" noChangeArrowheads="1"/>
          </p:cNvPicPr>
          <p:nvPr/>
        </p:nvPicPr>
        <p:blipFill>
          <a:blip r:embed="rId2" cstate="print"/>
          <a:srcRect/>
          <a:stretch>
            <a:fillRect/>
          </a:stretch>
        </p:blipFill>
        <p:spPr bwMode="auto">
          <a:xfrm>
            <a:off x="1714500" y="1509712"/>
            <a:ext cx="5715000" cy="383857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Master/Slave (Distributed)</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5" name="Content Placeholder 2"/>
          <p:cNvSpPr>
            <a:spLocks noGrp="1"/>
          </p:cNvSpPr>
          <p:nvPr>
            <p:ph idx="1"/>
          </p:nvPr>
        </p:nvSpPr>
        <p:spPr>
          <a:xfrm>
            <a:off x="423174" y="795647"/>
            <a:ext cx="8280400" cy="5370203"/>
          </a:xfrm>
        </p:spPr>
        <p:txBody>
          <a:bodyPr/>
          <a:lstStyle/>
          <a:p>
            <a:pPr marL="0">
              <a:buNone/>
            </a:pPr>
            <a:endParaRPr lang="en-US" dirty="0" smtClean="0"/>
          </a:p>
          <a:p>
            <a:pPr marL="0">
              <a:buNone/>
            </a:pPr>
            <a:endParaRPr lang="en-US" dirty="0" smtClean="0"/>
          </a:p>
          <a:p>
            <a:pPr marL="0">
              <a:buNone/>
            </a:pPr>
            <a:endParaRPr lang="en-US" dirty="0" smtClean="0"/>
          </a:p>
          <a:p>
            <a:pPr marL="0">
              <a:buNone/>
            </a:pPr>
            <a:r>
              <a:rPr lang="en-US" dirty="0" smtClean="0"/>
              <a:t>A "master" operating by itself is the basic installation of Jenkins and in this configuration the master handles all tasks for your build system. </a:t>
            </a:r>
          </a:p>
          <a:p>
            <a:pPr marL="0">
              <a:buNone/>
            </a:pPr>
            <a:endParaRPr lang="en-US" dirty="0" smtClean="0"/>
          </a:p>
          <a:p>
            <a:pPr marL="0">
              <a:buNone/>
            </a:pPr>
            <a:r>
              <a:rPr lang="en-US" dirty="0" smtClean="0"/>
              <a:t>It will serve all HTTP requests, and it can still build projects on its own. Once you install a few slaves you might find yourself </a:t>
            </a:r>
            <a:r>
              <a:rPr lang="en-US" dirty="0" smtClean="0">
                <a:solidFill>
                  <a:srgbClr val="C00000"/>
                </a:solidFill>
              </a:rPr>
              <a:t>removing the executors </a:t>
            </a:r>
            <a:r>
              <a:rPr lang="en-US" dirty="0" smtClean="0"/>
              <a:t>on the master in order to free up master resources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a:r>
              <a:rPr lang="en-US" dirty="0" smtClean="0"/>
              <a:t>Have Master Launch Slave Agent via </a:t>
            </a:r>
            <a:r>
              <a:rPr lang="en-US" dirty="0" err="1" smtClean="0"/>
              <a:t>ssh</a:t>
            </a:r>
            <a:endParaRPr lang="en-US"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5" name="Content Placeholder 2"/>
          <p:cNvSpPr>
            <a:spLocks noGrp="1"/>
          </p:cNvSpPr>
          <p:nvPr>
            <p:ph idx="1"/>
          </p:nvPr>
        </p:nvSpPr>
        <p:spPr>
          <a:xfrm>
            <a:off x="423174" y="795647"/>
            <a:ext cx="8280400" cy="5370203"/>
          </a:xfrm>
        </p:spPr>
        <p:txBody>
          <a:bodyPr/>
          <a:lstStyle/>
          <a:p>
            <a:pPr marL="0">
              <a:buNone/>
            </a:pPr>
            <a:r>
              <a:rPr lang="en-US" sz="2000" dirty="0" smtClean="0"/>
              <a:t>Jenkins has a built-in SSH client implementation that it can use to talk to remote </a:t>
            </a:r>
            <a:r>
              <a:rPr lang="en-US" sz="2000" dirty="0" err="1" smtClean="0"/>
              <a:t>sshd</a:t>
            </a:r>
            <a:r>
              <a:rPr lang="en-US" sz="2000" dirty="0" smtClean="0"/>
              <a:t> and start a slave agent.</a:t>
            </a:r>
          </a:p>
          <a:p>
            <a:pPr marL="0">
              <a:buNone/>
            </a:pPr>
            <a:endParaRPr lang="en-US" sz="2000" dirty="0" smtClean="0"/>
          </a:p>
          <a:p>
            <a:pPr marL="0">
              <a:buNone/>
            </a:pPr>
            <a:r>
              <a:rPr lang="en-US" sz="2000" dirty="0" smtClean="0"/>
              <a:t>Go to Jenkins master </a:t>
            </a:r>
            <a:r>
              <a:rPr lang="en-US" sz="2000" dirty="0" err="1" smtClean="0"/>
              <a:t>url</a:t>
            </a:r>
            <a:r>
              <a:rPr lang="en-US" sz="2000" dirty="0" smtClean="0"/>
              <a:t> on master machine: </a:t>
            </a:r>
          </a:p>
          <a:p>
            <a:pPr marL="0">
              <a:buNone/>
            </a:pPr>
            <a:r>
              <a:rPr lang="en-US" sz="2000" dirty="0" smtClean="0"/>
              <a:t>-- Manage Jenkins-&gt;Manage Nodes-&gt;New Node-&gt;</a:t>
            </a:r>
            <a:r>
              <a:rPr lang="en-US" sz="2000" dirty="0" err="1" smtClean="0"/>
              <a:t>Config</a:t>
            </a:r>
            <a:r>
              <a:rPr lang="en-US" sz="2000" dirty="0" smtClean="0"/>
              <a:t>. (such as host, credential, executor, etc…)</a:t>
            </a:r>
          </a:p>
          <a:p>
            <a:pPr marL="0">
              <a:buNone/>
            </a:pPr>
            <a:endParaRPr lang="en-US" sz="2000" dirty="0" smtClean="0"/>
          </a:p>
          <a:p>
            <a:pPr marL="0">
              <a:buNone/>
            </a:pPr>
            <a:r>
              <a:rPr lang="en-US" sz="2000" dirty="0" smtClean="0"/>
              <a:t>Go to Jenkins master </a:t>
            </a:r>
            <a:r>
              <a:rPr lang="en-US" sz="2000" dirty="0" err="1" smtClean="0"/>
              <a:t>url</a:t>
            </a:r>
            <a:r>
              <a:rPr lang="en-US" sz="2000" dirty="0" smtClean="0"/>
              <a:t> on slave machine: </a:t>
            </a:r>
          </a:p>
          <a:p>
            <a:pPr marL="0">
              <a:buNone/>
            </a:pPr>
            <a:r>
              <a:rPr lang="en-US" sz="2000" dirty="0" smtClean="0"/>
              <a:t>-- Manage Jenkins-&gt; Manage Nodes-&gt;Launch </a:t>
            </a:r>
          </a:p>
          <a:p>
            <a:pPr marL="0">
              <a:buNone/>
            </a:pPr>
            <a:endParaRPr lang="en-US" sz="2000" dirty="0" smtClean="0"/>
          </a:p>
          <a:p>
            <a:pPr marL="0">
              <a:buNone/>
            </a:pPr>
            <a:endParaRPr lang="en-US" sz="2000" dirty="0" smtClean="0"/>
          </a:p>
          <a:p>
            <a:pPr marL="0">
              <a:buNone/>
            </a:pPr>
            <a:r>
              <a:rPr lang="en-US" sz="2000" dirty="0" smtClean="0"/>
              <a:t>Refer to </a:t>
            </a:r>
            <a:r>
              <a:rPr lang="en-US" sz="2000" dirty="0" smtClean="0">
                <a:hlinkClick r:id="rId2"/>
              </a:rPr>
              <a:t>the detail steps</a:t>
            </a:r>
            <a:endParaRPr lang="en-US" sz="20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a:r>
              <a:rPr lang="en-US" dirty="0" smtClean="0"/>
              <a:t>Requirement for CI Setup</a:t>
            </a:r>
            <a:endParaRPr lang="en-US" dirty="0" smtClean="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5" name="Content Placeholder 2"/>
          <p:cNvSpPr>
            <a:spLocks noGrp="1"/>
          </p:cNvSpPr>
          <p:nvPr>
            <p:ph idx="1"/>
          </p:nvPr>
        </p:nvSpPr>
        <p:spPr>
          <a:xfrm>
            <a:off x="423174" y="795647"/>
            <a:ext cx="8280400" cy="5370203"/>
          </a:xfrm>
        </p:spPr>
        <p:txBody>
          <a:bodyPr/>
          <a:lstStyle/>
          <a:p>
            <a:pPr marL="0"/>
            <a:r>
              <a:rPr lang="en-US" sz="1800" dirty="0" smtClean="0"/>
              <a:t>Hosted </a:t>
            </a:r>
            <a:r>
              <a:rPr lang="en-US" sz="1800" dirty="0" smtClean="0"/>
              <a:t>Production environment, Staging environment, etc</a:t>
            </a:r>
          </a:p>
          <a:p>
            <a:pPr marL="0"/>
            <a:r>
              <a:rPr lang="en-US" sz="1800" dirty="0" smtClean="0"/>
              <a:t>Master/Slave mode in Jenkins setup</a:t>
            </a:r>
          </a:p>
          <a:p>
            <a:pPr marL="0">
              <a:buNone/>
            </a:pPr>
            <a:r>
              <a:rPr lang="en-US" sz="1800" dirty="0" smtClean="0"/>
              <a:t> </a:t>
            </a:r>
            <a:r>
              <a:rPr lang="en-US" sz="1800" dirty="0" smtClean="0"/>
              <a:t> </a:t>
            </a:r>
            <a:r>
              <a:rPr lang="en-US" sz="1800" dirty="0" smtClean="0"/>
              <a:t>-- Master is accessible via hosting service</a:t>
            </a:r>
          </a:p>
          <a:p>
            <a:pPr marL="0"/>
            <a:r>
              <a:rPr lang="en-US" sz="1800" dirty="0" smtClean="0"/>
              <a:t>Build job, Test job, Deploy job and Any other jobs in Jenkins</a:t>
            </a:r>
          </a:p>
          <a:p>
            <a:pPr marL="0">
              <a:buNone/>
            </a:pPr>
            <a:r>
              <a:rPr lang="en-US" sz="1800" dirty="0" smtClean="0"/>
              <a:t>  -- Project streaming by the way of ‘build-&gt;test-&gt;deploy’</a:t>
            </a:r>
            <a:endParaRPr lang="en-US" sz="1800" dirty="0" smtClean="0"/>
          </a:p>
          <a:p>
            <a:pPr marL="0">
              <a:buNone/>
            </a:pPr>
            <a:r>
              <a:rPr lang="en-US" sz="1800" dirty="0" smtClean="0"/>
              <a:t>  -- All types of jobs can be running automatically</a:t>
            </a:r>
            <a:endParaRPr lang="en-US" sz="1800" dirty="0" smtClean="0"/>
          </a:p>
          <a:p>
            <a:pPr marL="0"/>
            <a:r>
              <a:rPr lang="en-US" sz="1800" dirty="0" smtClean="0"/>
              <a:t>The task runner, Test runner and Test FWK </a:t>
            </a:r>
          </a:p>
          <a:p>
            <a:pPr marL="0">
              <a:buNone/>
            </a:pPr>
            <a:r>
              <a:rPr lang="en-US" sz="1800" dirty="0" smtClean="0"/>
              <a:t> </a:t>
            </a:r>
            <a:r>
              <a:rPr lang="en-US" sz="1800" dirty="0" smtClean="0"/>
              <a:t> -- For </a:t>
            </a:r>
            <a:r>
              <a:rPr lang="en-US" sz="1800" dirty="0" smtClean="0"/>
              <a:t>web </a:t>
            </a:r>
            <a:r>
              <a:rPr lang="en-US" sz="1800" dirty="0" smtClean="0"/>
              <a:t>app and node server</a:t>
            </a:r>
            <a:endParaRPr lang="en-US" sz="1800" dirty="0" smtClean="0"/>
          </a:p>
          <a:p>
            <a:pPr marL="276225" lvl="1">
              <a:buFont typeface="Wingdings" pitchFamily="2" charset="2"/>
              <a:buChar char="ü"/>
            </a:pPr>
            <a:r>
              <a:rPr lang="en-US" sz="1800" dirty="0" smtClean="0"/>
              <a:t>Grunt to automate the repetitive tasks</a:t>
            </a:r>
          </a:p>
          <a:p>
            <a:pPr marL="276225" lvl="1">
              <a:buFont typeface="Wingdings" pitchFamily="2" charset="2"/>
              <a:buChar char="ü"/>
            </a:pPr>
            <a:r>
              <a:rPr lang="en-US" sz="1800" dirty="0" smtClean="0"/>
              <a:t>karma to automate the launch of automation test</a:t>
            </a:r>
          </a:p>
          <a:p>
            <a:pPr marL="276225" lvl="1">
              <a:buFont typeface="Wingdings" pitchFamily="2" charset="2"/>
              <a:buChar char="ü"/>
            </a:pPr>
            <a:r>
              <a:rPr lang="en-US" sz="1800" dirty="0" smtClean="0"/>
              <a:t>Mocha + </a:t>
            </a:r>
            <a:r>
              <a:rPr lang="en-US" sz="1800" dirty="0" err="1" smtClean="0"/>
              <a:t>Chai</a:t>
            </a:r>
            <a:r>
              <a:rPr lang="en-US" sz="1800" dirty="0" smtClean="0"/>
              <a:t> to develop test codes</a:t>
            </a:r>
          </a:p>
          <a:p>
            <a:pPr marL="0">
              <a:buNone/>
            </a:pPr>
            <a:r>
              <a:rPr lang="en-US" sz="1800" dirty="0" smtClean="0"/>
              <a:t>  -- For android app</a:t>
            </a:r>
          </a:p>
          <a:p>
            <a:pPr marL="276225" lvl="1">
              <a:buFont typeface="Wingdings" pitchFamily="2" charset="2"/>
              <a:buChar char="ü"/>
            </a:pPr>
            <a:r>
              <a:rPr lang="en-US" sz="1800" dirty="0" smtClean="0"/>
              <a:t>Ant/Maven to automate the repetitive tasks</a:t>
            </a:r>
          </a:p>
          <a:p>
            <a:pPr marL="276225" lvl="1">
              <a:buFont typeface="Wingdings" pitchFamily="2" charset="2"/>
              <a:buChar char="ü"/>
            </a:pPr>
            <a:r>
              <a:rPr lang="en-US" sz="1800" dirty="0" smtClean="0"/>
              <a:t>Instrumentation to automate the launch of automation test</a:t>
            </a:r>
          </a:p>
          <a:p>
            <a:pPr marL="276225" lvl="1">
              <a:buFont typeface="Wingdings" pitchFamily="2" charset="2"/>
              <a:buChar char="ü"/>
            </a:pPr>
            <a:r>
              <a:rPr lang="en-US" sz="1800" dirty="0" err="1" smtClean="0"/>
              <a:t>JUnit</a:t>
            </a:r>
            <a:r>
              <a:rPr lang="en-US" sz="1800" dirty="0" smtClean="0"/>
              <a:t> + Assert to develop test codes</a:t>
            </a:r>
          </a:p>
          <a:p>
            <a:pPr marL="0"/>
            <a:r>
              <a:rPr lang="en-US" sz="1800" dirty="0" smtClean="0"/>
              <a:t>The Linux utilities</a:t>
            </a:r>
          </a:p>
          <a:p>
            <a:pPr marL="0">
              <a:buNone/>
            </a:pPr>
            <a:r>
              <a:rPr lang="en-US" sz="1800" dirty="0" smtClean="0"/>
              <a:t>  -- Use shell to automate the setup of development environment, such as Java </a:t>
            </a:r>
            <a:r>
              <a:rPr lang="en-US" sz="1800" dirty="0" err="1" smtClean="0"/>
              <a:t>config</a:t>
            </a:r>
            <a:r>
              <a:rPr lang="en-US" sz="1800" dirty="0" smtClean="0"/>
              <a:t>, Node </a:t>
            </a:r>
            <a:r>
              <a:rPr lang="en-US" sz="1800" dirty="0" err="1" smtClean="0"/>
              <a:t>config</a:t>
            </a:r>
            <a:r>
              <a:rPr lang="en-US" sz="1800" dirty="0" smtClean="0"/>
              <a:t>, IDE </a:t>
            </a:r>
            <a:r>
              <a:rPr lang="en-US" sz="1800" dirty="0" err="1" smtClean="0"/>
              <a:t>config</a:t>
            </a:r>
            <a:r>
              <a:rPr lang="en-US" sz="1800" dirty="0" smtClean="0"/>
              <a:t>, Proxy </a:t>
            </a:r>
            <a:r>
              <a:rPr lang="en-US" sz="1800" dirty="0" err="1" smtClean="0"/>
              <a:t>config</a:t>
            </a:r>
            <a:r>
              <a:rPr lang="en-US" sz="1800" dirty="0" smtClean="0"/>
              <a:t>, PATH </a:t>
            </a:r>
            <a:r>
              <a:rPr lang="en-US" sz="1800" dirty="0" err="1" smtClean="0"/>
              <a:t>config</a:t>
            </a:r>
            <a:r>
              <a:rPr lang="en-US" sz="1800" dirty="0" smtClean="0"/>
              <a:t>, etc..</a:t>
            </a:r>
            <a:endParaRPr lang="en-US" sz="1800" dirty="0" smtClean="0"/>
          </a:p>
          <a:p>
            <a:pPr marL="276225" lvl="1"/>
            <a:endParaRPr lang="en-US" sz="18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
        <p:nvSpPr>
          <p:cNvPr id="5" name="Content Placeholder 4"/>
          <p:cNvSpPr>
            <a:spLocks noGrp="1"/>
          </p:cNvSpPr>
          <p:nvPr>
            <p:ph idx="1"/>
          </p:nvPr>
        </p:nvSpPr>
        <p:spPr/>
        <p:txBody>
          <a:bodyPr/>
          <a:lstStyle/>
          <a:p>
            <a:r>
              <a:rPr lang="en-US" dirty="0" smtClean="0">
                <a:hlinkClick r:id="rId2"/>
              </a:rPr>
              <a:t>http://nvie.com/posts/a-successful-git-branching-model/</a:t>
            </a:r>
            <a:endParaRPr lang="en-US" dirty="0" smtClean="0"/>
          </a:p>
          <a:p>
            <a:r>
              <a:rPr lang="en-US" dirty="0" smtClean="0">
                <a:hlinkClick r:id="rId3"/>
              </a:rPr>
              <a:t>http://gitref.org/</a:t>
            </a:r>
            <a:endParaRPr lang="en-US" dirty="0" smtClean="0"/>
          </a:p>
          <a:p>
            <a:r>
              <a:rPr lang="en-US" dirty="0" smtClean="0">
                <a:hlinkClick r:id="rId4"/>
              </a:rPr>
              <a:t>http://en.wikipedia.org/wiki/Jenkins_(software)</a:t>
            </a:r>
            <a:endParaRPr lang="en-US" dirty="0" smtClean="0"/>
          </a:p>
          <a:p>
            <a:r>
              <a:rPr lang="en-US" dirty="0" smtClean="0">
                <a:hlinkClick r:id="rId5"/>
              </a:rPr>
              <a:t>http://jenkins-ci.org/category/tags/tutorial</a:t>
            </a:r>
            <a:endParaRPr lang="en-US" dirty="0" smtClean="0"/>
          </a:p>
          <a:p>
            <a:r>
              <a:rPr lang="en-US" dirty="0" smtClean="0">
                <a:hlinkClick r:id="rId6"/>
              </a:rPr>
              <a:t>http://code.tutsplus.com/tutorials/setting-up-continuous-integration-continuous-deployment-with-jenkins--cms-21511</a:t>
            </a:r>
            <a:endParaRPr lang="en-US" dirty="0" smtClean="0"/>
          </a:p>
          <a:p>
            <a:r>
              <a:rPr lang="en-US" dirty="0" smtClean="0">
                <a:hlinkClick r:id="rId7"/>
              </a:rPr>
              <a:t>https://wiki.jenkins-ci.org/display/JENKINS/Step+by+step+guide+to+set+up+master+and+slave+machines</a:t>
            </a:r>
            <a:endParaRPr lang="en-US" dirty="0" smtClean="0"/>
          </a:p>
          <a:p>
            <a:r>
              <a:rPr lang="en-US" dirty="0" smtClean="0">
                <a:hlinkClick r:id="rId8"/>
              </a:rPr>
              <a:t>https://wiki.jenkins-ci.org/display/JENKINS/Distributed+builds</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050" name="AutoShape 2" descr="scrum development"/>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CI</a:t>
            </a:r>
            <a:endParaRPr lang="en-US" dirty="0"/>
          </a:p>
        </p:txBody>
      </p:sp>
      <p:sp>
        <p:nvSpPr>
          <p:cNvPr id="3" name="Content Placeholder 2"/>
          <p:cNvSpPr>
            <a:spLocks noGrp="1"/>
          </p:cNvSpPr>
          <p:nvPr>
            <p:ph idx="1"/>
          </p:nvPr>
        </p:nvSpPr>
        <p:spPr>
          <a:xfrm>
            <a:off x="431800" y="795647"/>
            <a:ext cx="8280400" cy="5370203"/>
          </a:xfrm>
        </p:spPr>
        <p:txBody>
          <a:bodyPr/>
          <a:lstStyle/>
          <a:p>
            <a:endParaRPr lang="en-US" b="1" dirty="0" smtClean="0"/>
          </a:p>
          <a:p>
            <a:pPr>
              <a:buNone/>
            </a:pPr>
            <a:r>
              <a:rPr lang="en-US" dirty="0" smtClean="0"/>
              <a:t>	In software engineering </a:t>
            </a:r>
            <a:r>
              <a:rPr lang="en-US" b="1" dirty="0" smtClean="0"/>
              <a:t>Continuous integration</a:t>
            </a:r>
            <a:r>
              <a:rPr lang="en-US" dirty="0" smtClean="0"/>
              <a:t> (</a:t>
            </a:r>
            <a:r>
              <a:rPr lang="en-US" b="1" dirty="0" smtClean="0"/>
              <a:t>CI</a:t>
            </a:r>
            <a:r>
              <a:rPr lang="en-US" dirty="0" smtClean="0"/>
              <a:t>) is the practice of </a:t>
            </a:r>
            <a:r>
              <a:rPr lang="en-US" dirty="0" smtClean="0">
                <a:solidFill>
                  <a:srgbClr val="C00000"/>
                </a:solidFill>
              </a:rPr>
              <a:t>merging all developer working copies with a shared mainline</a:t>
            </a:r>
            <a:r>
              <a:rPr lang="en-US" dirty="0" smtClean="0"/>
              <a:t> several times a day. </a:t>
            </a:r>
          </a:p>
          <a:p>
            <a:pPr>
              <a:buNone/>
            </a:pPr>
            <a:endParaRPr lang="en-US" sz="1200" dirty="0" smtClean="0"/>
          </a:p>
          <a:p>
            <a:pPr>
              <a:buNone/>
            </a:pPr>
            <a:r>
              <a:rPr lang="en-US" dirty="0" smtClean="0"/>
              <a:t>	The main aim of CI is to </a:t>
            </a:r>
            <a:r>
              <a:rPr lang="en-US" dirty="0" smtClean="0">
                <a:solidFill>
                  <a:srgbClr val="C00000"/>
                </a:solidFill>
              </a:rPr>
              <a:t>prevent</a:t>
            </a:r>
            <a:r>
              <a:rPr lang="en-US" dirty="0" smtClean="0"/>
              <a:t> integration problems that "</a:t>
            </a:r>
            <a:r>
              <a:rPr lang="en-US" dirty="0" smtClean="0">
                <a:solidFill>
                  <a:srgbClr val="C00000"/>
                </a:solidFill>
              </a:rPr>
              <a:t>integration hell</a:t>
            </a:r>
            <a:r>
              <a:rPr lang="en-US" dirty="0" smtClean="0"/>
              <a:t>".</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grpSp>
        <p:nvGrpSpPr>
          <p:cNvPr id="11" name="Group 10"/>
          <p:cNvGrpSpPr/>
          <p:nvPr/>
        </p:nvGrpSpPr>
        <p:grpSpPr>
          <a:xfrm>
            <a:off x="1315678" y="3666998"/>
            <a:ext cx="6517107" cy="2640491"/>
            <a:chOff x="1315678" y="3666998"/>
            <a:chExt cx="6517107" cy="2640491"/>
          </a:xfrm>
        </p:grpSpPr>
        <p:grpSp>
          <p:nvGrpSpPr>
            <p:cNvPr id="9" name="Group 8"/>
            <p:cNvGrpSpPr/>
            <p:nvPr/>
          </p:nvGrpSpPr>
          <p:grpSpPr>
            <a:xfrm>
              <a:off x="1315678" y="3666998"/>
              <a:ext cx="6517107" cy="2640491"/>
              <a:chOff x="1315678" y="3761884"/>
              <a:chExt cx="6517107" cy="2640491"/>
            </a:xfrm>
          </p:grpSpPr>
          <p:pic>
            <p:nvPicPr>
              <p:cNvPr id="1026" name="Picture 2" descr="http://www.toondoo.com/public/f/a/b/fabiane/toons/cool-cartoon-2055971.png"/>
              <p:cNvPicPr>
                <a:picLocks noChangeAspect="1" noChangeArrowheads="1"/>
              </p:cNvPicPr>
              <p:nvPr/>
            </p:nvPicPr>
            <p:blipFill>
              <a:blip r:embed="rId2" cstate="print"/>
              <a:srcRect/>
              <a:stretch>
                <a:fillRect/>
              </a:stretch>
            </p:blipFill>
            <p:spPr bwMode="auto">
              <a:xfrm>
                <a:off x="1315678" y="3761884"/>
                <a:ext cx="6512645" cy="2640491"/>
              </a:xfrm>
              <a:prstGeom prst="rect">
                <a:avLst/>
              </a:prstGeom>
              <a:noFill/>
            </p:spPr>
          </p:pic>
          <p:sp>
            <p:nvSpPr>
              <p:cNvPr id="6" name="Rectangle 5"/>
              <p:cNvSpPr/>
              <p:nvPr/>
            </p:nvSpPr>
            <p:spPr>
              <a:xfrm>
                <a:off x="6927011" y="3847381"/>
                <a:ext cx="905774" cy="1035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81532" y="3801375"/>
                <a:ext cx="1003540" cy="149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380226" y="3925020"/>
              <a:ext cx="2648310" cy="24153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Integration Hell</a:t>
            </a:r>
            <a:endParaRPr lang="en-US" dirty="0"/>
          </a:p>
        </p:txBody>
      </p:sp>
      <p:sp>
        <p:nvSpPr>
          <p:cNvPr id="3" name="Content Placeholder 2"/>
          <p:cNvSpPr>
            <a:spLocks noGrp="1"/>
          </p:cNvSpPr>
          <p:nvPr>
            <p:ph idx="1"/>
          </p:nvPr>
        </p:nvSpPr>
        <p:spPr>
          <a:xfrm>
            <a:off x="431800" y="1682151"/>
            <a:ext cx="3829649" cy="3862597"/>
          </a:xfrm>
        </p:spPr>
        <p:txBody>
          <a:bodyPr/>
          <a:lstStyle/>
          <a:p>
            <a:endParaRPr lang="en-US" dirty="0" smtClean="0"/>
          </a:p>
          <a:p>
            <a:endParaRPr lang="en-US" dirty="0" smtClean="0"/>
          </a:p>
          <a:p>
            <a:pPr lvl="1">
              <a:buNone/>
            </a:pPr>
            <a:endParaRPr lang="en-US" sz="2400" dirty="0" smtClean="0"/>
          </a:p>
          <a:p>
            <a:pPr lvl="1">
              <a:buNone/>
            </a:pPr>
            <a:r>
              <a:rPr lang="en-US" sz="2400" dirty="0" smtClean="0"/>
              <a:t>-- 6 developers</a:t>
            </a:r>
          </a:p>
          <a:p>
            <a:pPr lvl="1">
              <a:buNone/>
            </a:pPr>
            <a:r>
              <a:rPr lang="en-US" sz="2400" dirty="0" smtClean="0"/>
              <a:t>-- 905 files / ~56,000 LOC</a:t>
            </a:r>
          </a:p>
          <a:p>
            <a:pPr lvl="1">
              <a:buNone/>
            </a:pPr>
            <a:r>
              <a:rPr lang="en-US" sz="2400" dirty="0" smtClean="0"/>
              <a:t>-- 942 commits</a:t>
            </a:r>
          </a:p>
          <a:p>
            <a:pPr lvl="1">
              <a:buNone/>
            </a:pPr>
            <a:r>
              <a:rPr lang="en-US" sz="2400" dirty="0" smtClean="0"/>
              <a:t>-- 200+ deployment</a:t>
            </a:r>
            <a:endParaRPr lang="en-US" sz="2400"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cxnSp>
        <p:nvCxnSpPr>
          <p:cNvPr id="6" name="Straight Connector 5"/>
          <p:cNvCxnSpPr>
            <a:stCxn id="8" idx="2"/>
          </p:cNvCxnSpPr>
          <p:nvPr/>
        </p:nvCxnSpPr>
        <p:spPr>
          <a:xfrm>
            <a:off x="4480224" y="1738374"/>
            <a:ext cx="0" cy="4455392"/>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4698999" y="1871923"/>
            <a:ext cx="4023360" cy="38625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74625" marR="0" lvl="0" indent="-174625" algn="l" defTabSz="914400" rtl="0" eaLnBrk="1" fontAlgn="base" latinLnBrk="0" hangingPunct="1">
              <a:lnSpc>
                <a:spcPct val="100000"/>
              </a:lnSpc>
              <a:spcBef>
                <a:spcPct val="20000"/>
              </a:spcBef>
              <a:spcAft>
                <a:spcPct val="0"/>
              </a:spcAft>
              <a:buClr>
                <a:schemeClr val="bg1"/>
              </a:buClr>
              <a:buSzTx/>
              <a:buFontTx/>
              <a:buChar char="•"/>
              <a:tabLst/>
              <a:defRPr/>
            </a:pPr>
            <a:endParaRPr kumimoji="0" lang="en-US" sz="2400" b="0" i="0" u="none" strike="noStrike" kern="0" cap="none" spc="0" normalizeH="0" baseline="0" noProof="0" dirty="0" smtClean="0">
              <a:ln>
                <a:noFill/>
              </a:ln>
              <a:solidFill>
                <a:srgbClr val="77787B"/>
              </a:solidFill>
              <a:effectLst/>
              <a:uLnTx/>
              <a:uFillTx/>
              <a:latin typeface="+mn-lt"/>
              <a:ea typeface="+mn-ea"/>
              <a:cs typeface="+mn-cs"/>
            </a:endParaRPr>
          </a:p>
          <a:p>
            <a:pPr marL="174625" marR="0" lvl="0" indent="-174625" algn="l" defTabSz="914400" rtl="0" eaLnBrk="1" fontAlgn="base" latinLnBrk="0" hangingPunct="1">
              <a:lnSpc>
                <a:spcPct val="100000"/>
              </a:lnSpc>
              <a:spcBef>
                <a:spcPct val="20000"/>
              </a:spcBef>
              <a:spcAft>
                <a:spcPct val="0"/>
              </a:spcAft>
              <a:buClr>
                <a:schemeClr val="bg1"/>
              </a:buClr>
              <a:buSzTx/>
              <a:buFontTx/>
              <a:buChar char="•"/>
              <a:tabLst/>
              <a:defRPr/>
            </a:pPr>
            <a:endParaRPr kumimoji="0" lang="en-US" sz="2400" b="0" i="0" u="none" strike="noStrike" kern="0" cap="none" spc="0" normalizeH="0" baseline="0" noProof="0" dirty="0" smtClean="0">
              <a:ln>
                <a:noFill/>
              </a:ln>
              <a:solidFill>
                <a:srgbClr val="77787B"/>
              </a:solidFill>
              <a:effectLst/>
              <a:uLnTx/>
              <a:uFillTx/>
              <a:latin typeface="+mn-lt"/>
              <a:ea typeface="+mn-ea"/>
              <a:cs typeface="+mn-cs"/>
            </a:endParaRPr>
          </a:p>
          <a:p>
            <a:pPr marL="174625" marR="0" lvl="0" indent="-174625" algn="l" defTabSz="914400" rtl="0" eaLnBrk="1" fontAlgn="base" latinLnBrk="0" hangingPunct="1">
              <a:lnSpc>
                <a:spcPct val="100000"/>
              </a:lnSpc>
              <a:spcBef>
                <a:spcPct val="20000"/>
              </a:spcBef>
              <a:spcAft>
                <a:spcPct val="0"/>
              </a:spcAft>
              <a:buClr>
                <a:schemeClr val="bg1"/>
              </a:buClr>
              <a:buSzTx/>
              <a:buFontTx/>
              <a:buChar char="•"/>
              <a:tabLst/>
              <a:defRPr/>
            </a:pPr>
            <a:endParaRPr kumimoji="0" lang="en-US" sz="2400" b="0" i="0" u="none" strike="noStrike" kern="0" cap="none" spc="0" normalizeH="0" baseline="0" noProof="0" dirty="0" smtClean="0">
              <a:ln>
                <a:noFill/>
              </a:ln>
              <a:solidFill>
                <a:srgbClr val="77787B"/>
              </a:solidFill>
              <a:effectLst/>
              <a:uLnTx/>
              <a:uFillTx/>
              <a:latin typeface="+mn-lt"/>
              <a:ea typeface="+mn-ea"/>
              <a:cs typeface="+mn-cs"/>
            </a:endParaRPr>
          </a:p>
          <a:p>
            <a:pPr marL="174625" marR="0" lvl="0" indent="-174625" algn="l" defTabSz="914400" rtl="0" eaLnBrk="1" fontAlgn="base" latinLnBrk="0" hangingPunct="1">
              <a:lnSpc>
                <a:spcPct val="100000"/>
              </a:lnSpc>
              <a:spcBef>
                <a:spcPct val="20000"/>
              </a:spcBef>
              <a:spcAft>
                <a:spcPct val="0"/>
              </a:spcAft>
              <a:buClr>
                <a:schemeClr val="bg1"/>
              </a:buClr>
              <a:buSzTx/>
              <a:buFontTx/>
              <a:buChar char="•"/>
              <a:tabLst/>
              <a:defRPr/>
            </a:pPr>
            <a:endParaRPr lang="en-US" sz="2400" kern="0" dirty="0" smtClean="0">
              <a:solidFill>
                <a:srgbClr val="77787B"/>
              </a:solidFill>
              <a:latin typeface="+mn-lt"/>
            </a:endParaRPr>
          </a:p>
          <a:p>
            <a:pPr marL="174625" marR="0" lvl="0" indent="-174625" algn="ctr" defTabSz="914400" rtl="0" eaLnBrk="1" fontAlgn="base" latinLnBrk="0" hangingPunct="1">
              <a:lnSpc>
                <a:spcPct val="100000"/>
              </a:lnSpc>
              <a:spcBef>
                <a:spcPct val="20000"/>
              </a:spcBef>
              <a:spcAft>
                <a:spcPct val="0"/>
              </a:spcAft>
              <a:buClr>
                <a:schemeClr val="bg1"/>
              </a:buClr>
              <a:buSzTx/>
              <a:tabLst/>
              <a:defRPr/>
            </a:pPr>
            <a:r>
              <a:rPr kumimoji="0" lang="en-US" sz="2400" b="0" i="0" u="none" strike="noStrike" kern="0" cap="none" spc="0" normalizeH="0" baseline="0" noProof="0" dirty="0" smtClean="0">
                <a:ln>
                  <a:noFill/>
                </a:ln>
                <a:solidFill>
                  <a:srgbClr val="77787B"/>
                </a:solidFill>
                <a:effectLst/>
                <a:uLnTx/>
                <a:uFillTx/>
                <a:latin typeface="+mn-lt"/>
                <a:ea typeface="+mn-ea"/>
                <a:cs typeface="+mn-cs"/>
              </a:rPr>
              <a:t>A deployment</a:t>
            </a:r>
            <a:r>
              <a:rPr kumimoji="0" lang="en-US" sz="2400" b="0" i="0" u="none" strike="noStrike" kern="0" cap="none" spc="0" normalizeH="0" noProof="0" dirty="0" smtClean="0">
                <a:ln>
                  <a:noFill/>
                </a:ln>
                <a:solidFill>
                  <a:srgbClr val="77787B"/>
                </a:solidFill>
                <a:effectLst/>
                <a:uLnTx/>
                <a:uFillTx/>
                <a:latin typeface="+mn-lt"/>
                <a:ea typeface="+mn-ea"/>
                <a:cs typeface="+mn-cs"/>
              </a:rPr>
              <a:t> every 43 </a:t>
            </a:r>
            <a:r>
              <a:rPr lang="en-US" sz="2400" kern="0" dirty="0" smtClean="0">
                <a:solidFill>
                  <a:srgbClr val="77787B"/>
                </a:solidFill>
                <a:latin typeface="+mn-lt"/>
              </a:rPr>
              <a:t>M</a:t>
            </a:r>
            <a:r>
              <a:rPr kumimoji="0" lang="en-US" sz="2400" b="0" i="0" u="none" strike="noStrike" kern="0" cap="none" spc="0" normalizeH="0" noProof="0" dirty="0" smtClean="0">
                <a:ln>
                  <a:noFill/>
                </a:ln>
                <a:solidFill>
                  <a:srgbClr val="77787B"/>
                </a:solidFill>
                <a:effectLst/>
                <a:uLnTx/>
                <a:uFillTx/>
                <a:latin typeface="+mn-lt"/>
                <a:ea typeface="+mn-ea"/>
                <a:cs typeface="+mn-cs"/>
              </a:rPr>
              <a:t>ins</a:t>
            </a:r>
            <a:endParaRPr kumimoji="0" lang="en-US" sz="2400" b="0" i="0" u="none" strike="noStrike" kern="0" cap="none" spc="0" normalizeH="0" baseline="0" noProof="0" dirty="0">
              <a:ln>
                <a:noFill/>
              </a:ln>
              <a:solidFill>
                <a:srgbClr val="77787B"/>
              </a:solidFill>
              <a:effectLst/>
              <a:uLnTx/>
              <a:uFillTx/>
              <a:latin typeface="+mn-lt"/>
            </a:endParaRPr>
          </a:p>
        </p:txBody>
      </p:sp>
      <p:sp>
        <p:nvSpPr>
          <p:cNvPr id="8" name="TextBox 7"/>
          <p:cNvSpPr txBox="1"/>
          <p:nvPr/>
        </p:nvSpPr>
        <p:spPr>
          <a:xfrm>
            <a:off x="2811013" y="1276709"/>
            <a:ext cx="3338422" cy="461665"/>
          </a:xfrm>
          <a:prstGeom prst="rect">
            <a:avLst/>
          </a:prstGeom>
          <a:noFill/>
        </p:spPr>
        <p:txBody>
          <a:bodyPr wrap="square" rtlCol="0">
            <a:spAutoFit/>
          </a:bodyPr>
          <a:lstStyle/>
          <a:p>
            <a:pPr algn="ctr"/>
            <a:r>
              <a:rPr lang="en-US" sz="2400" dirty="0" smtClean="0">
                <a:solidFill>
                  <a:srgbClr val="77787B"/>
                </a:solidFill>
              </a:rPr>
              <a:t>In the Real World</a:t>
            </a:r>
            <a:endParaRPr lang="en-US" sz="2400" dirty="0">
              <a:solidFill>
                <a:srgbClr val="77787B"/>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Deployment</a:t>
            </a:r>
            <a:endParaRPr lang="en-US" dirty="0"/>
          </a:p>
        </p:txBody>
      </p:sp>
      <p:sp>
        <p:nvSpPr>
          <p:cNvPr id="3" name="Content Placeholder 2"/>
          <p:cNvSpPr>
            <a:spLocks noGrp="1"/>
          </p:cNvSpPr>
          <p:nvPr>
            <p:ph idx="1"/>
          </p:nvPr>
        </p:nvSpPr>
        <p:spPr>
          <a:xfrm>
            <a:off x="431800" y="795647"/>
            <a:ext cx="8280400" cy="5370203"/>
          </a:xfrm>
        </p:spPr>
        <p:txBody>
          <a:bodyPr/>
          <a:lstStyle/>
          <a:p>
            <a:endParaRPr lang="en-US" dirty="0" smtClean="0"/>
          </a:p>
          <a:p>
            <a:pPr algn="ctr">
              <a:lnSpc>
                <a:spcPct val="150000"/>
              </a:lnSpc>
              <a:buNone/>
            </a:pPr>
            <a:r>
              <a:rPr lang="en-US" dirty="0" smtClean="0"/>
              <a:t>New code added</a:t>
            </a:r>
          </a:p>
          <a:p>
            <a:pPr algn="ctr">
              <a:lnSpc>
                <a:spcPct val="150000"/>
              </a:lnSpc>
              <a:buNone/>
            </a:pPr>
            <a:r>
              <a:rPr lang="en-US" dirty="0" smtClean="0"/>
              <a:t>Requirements / Dependencies installed</a:t>
            </a:r>
          </a:p>
          <a:p>
            <a:pPr algn="ctr">
              <a:lnSpc>
                <a:spcPct val="150000"/>
              </a:lnSpc>
              <a:buNone/>
            </a:pPr>
            <a:r>
              <a:rPr lang="en-US" dirty="0" smtClean="0"/>
              <a:t>Database schema updated</a:t>
            </a:r>
          </a:p>
          <a:p>
            <a:pPr algn="ctr">
              <a:lnSpc>
                <a:spcPct val="150000"/>
              </a:lnSpc>
              <a:buNone/>
            </a:pPr>
            <a:r>
              <a:rPr lang="en-US" dirty="0" smtClean="0"/>
              <a:t>Fixtures (data) loaded</a:t>
            </a:r>
          </a:p>
          <a:p>
            <a:pPr algn="ctr">
              <a:lnSpc>
                <a:spcPct val="150000"/>
              </a:lnSpc>
              <a:buNone/>
            </a:pPr>
            <a:r>
              <a:rPr lang="en-US" dirty="0" smtClean="0"/>
              <a:t>Tests passed (Integration Test, Unit Test, etc)</a:t>
            </a:r>
          </a:p>
          <a:p>
            <a:pPr algn="ctr">
              <a:lnSpc>
                <a:spcPct val="150000"/>
              </a:lnSpc>
              <a:buNone/>
            </a:pPr>
            <a:r>
              <a:rPr lang="en-US" dirty="0" smtClean="0"/>
              <a:t>Reports Generated (Test coverage, Static Check, etc)</a:t>
            </a:r>
          </a:p>
          <a:p>
            <a:pPr algn="ctr">
              <a:lnSpc>
                <a:spcPct val="150000"/>
              </a:lnSpc>
              <a:buNone/>
            </a:pPr>
            <a:r>
              <a:rPr lang="en-US" dirty="0" smtClean="0"/>
              <a:t>Documentation generated</a:t>
            </a:r>
          </a:p>
          <a:p>
            <a:pPr algn="ctr">
              <a:lnSpc>
                <a:spcPct val="150000"/>
              </a:lnSpc>
              <a:buNone/>
            </a:pPr>
            <a:r>
              <a:rPr lang="en-US" dirty="0" smtClean="0"/>
              <a:t>Services restarted</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Hell</a:t>
            </a:r>
            <a:endParaRPr lang="en-US" dirty="0"/>
          </a:p>
        </p:txBody>
      </p:sp>
      <p:sp>
        <p:nvSpPr>
          <p:cNvPr id="3" name="Content Placeholder 2"/>
          <p:cNvSpPr>
            <a:spLocks noGrp="1"/>
          </p:cNvSpPr>
          <p:nvPr>
            <p:ph idx="1"/>
          </p:nvPr>
        </p:nvSpPr>
        <p:spPr>
          <a:xfrm>
            <a:off x="431800" y="795647"/>
            <a:ext cx="8280400" cy="5370203"/>
          </a:xfrm>
        </p:spPr>
        <p:txBody>
          <a:bodyPr/>
          <a:lstStyle/>
          <a:p>
            <a:pPr algn="ctr">
              <a:buNone/>
            </a:pPr>
            <a:endParaRPr lang="en-US" dirty="0" smtClean="0"/>
          </a:p>
          <a:p>
            <a:pPr algn="ctr">
              <a:buNone/>
            </a:pPr>
            <a:r>
              <a:rPr lang="en-US" sz="4000" dirty="0" err="1" smtClean="0"/>
              <a:t>git</a:t>
            </a:r>
            <a:r>
              <a:rPr lang="en-US" sz="4000" dirty="0" smtClean="0"/>
              <a:t> push origin master</a:t>
            </a:r>
            <a:endParaRPr lang="en-US" sz="4000"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17762" name="Picture 2" descr="http://oshyn.com/blogResources/DiegoVergara/Git%20quick%20setupV2.png"/>
          <p:cNvPicPr>
            <a:picLocks noChangeAspect="1" noChangeArrowheads="1"/>
          </p:cNvPicPr>
          <p:nvPr/>
        </p:nvPicPr>
        <p:blipFill>
          <a:blip r:embed="rId2" cstate="print"/>
          <a:srcRect/>
          <a:stretch>
            <a:fillRect/>
          </a:stretch>
        </p:blipFill>
        <p:spPr bwMode="auto">
          <a:xfrm>
            <a:off x="724620" y="1371600"/>
            <a:ext cx="1061050" cy="546759"/>
          </a:xfrm>
          <a:prstGeom prst="rect">
            <a:avLst/>
          </a:prstGeom>
          <a:noFill/>
        </p:spPr>
      </p:pic>
      <p:pic>
        <p:nvPicPr>
          <p:cNvPr id="117764" name="Picture 4" descr="http://4.bp.blogspot.com/_CywCAU4HORs/S-HYtX4vOkI/AAAAAAAAAHw/Hzi5PYZOkrg/s1600/ItWorksOnMyMachine.jpg"/>
          <p:cNvPicPr>
            <a:picLocks noChangeAspect="1" noChangeArrowheads="1"/>
          </p:cNvPicPr>
          <p:nvPr/>
        </p:nvPicPr>
        <p:blipFill>
          <a:blip r:embed="rId3" cstate="print"/>
          <a:srcRect/>
          <a:stretch>
            <a:fillRect/>
          </a:stretch>
        </p:blipFill>
        <p:spPr bwMode="auto">
          <a:xfrm>
            <a:off x="2074803" y="2314822"/>
            <a:ext cx="4994394" cy="4184863"/>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Flow</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19810" name="Picture 2" descr="http://nvie.com/img/git-model@2x.png"/>
          <p:cNvPicPr>
            <a:picLocks noChangeAspect="1" noChangeArrowheads="1"/>
          </p:cNvPicPr>
          <p:nvPr/>
        </p:nvPicPr>
        <p:blipFill>
          <a:blip r:embed="rId2" cstate="print"/>
          <a:srcRect/>
          <a:stretch>
            <a:fillRect/>
          </a:stretch>
        </p:blipFill>
        <p:spPr bwMode="auto">
          <a:xfrm>
            <a:off x="536575" y="982111"/>
            <a:ext cx="4065905" cy="5388209"/>
          </a:xfrm>
          <a:prstGeom prst="rect">
            <a:avLst/>
          </a:prstGeom>
          <a:noFill/>
        </p:spPr>
      </p:pic>
      <p:sp>
        <p:nvSpPr>
          <p:cNvPr id="8" name="TextBox 7"/>
          <p:cNvSpPr txBox="1"/>
          <p:nvPr/>
        </p:nvSpPr>
        <p:spPr>
          <a:xfrm>
            <a:off x="4831080" y="1932712"/>
            <a:ext cx="3657600" cy="3724096"/>
          </a:xfrm>
          <a:prstGeom prst="rect">
            <a:avLst/>
          </a:prstGeom>
          <a:noFill/>
        </p:spPr>
        <p:txBody>
          <a:bodyPr wrap="square" rtlCol="0">
            <a:spAutoFit/>
          </a:bodyPr>
          <a:lstStyle/>
          <a:p>
            <a:r>
              <a:rPr lang="en-US" sz="2400" dirty="0" smtClean="0">
                <a:solidFill>
                  <a:srgbClr val="77787B"/>
                </a:solidFill>
              </a:rPr>
              <a:t>The main branches</a:t>
            </a:r>
          </a:p>
          <a:p>
            <a:r>
              <a:rPr lang="en-US" sz="2400" dirty="0" smtClean="0">
                <a:solidFill>
                  <a:srgbClr val="77787B"/>
                </a:solidFill>
              </a:rPr>
              <a:t>-- master</a:t>
            </a:r>
          </a:p>
          <a:p>
            <a:r>
              <a:rPr lang="en-US" sz="2400" dirty="0" smtClean="0">
                <a:solidFill>
                  <a:srgbClr val="77787B"/>
                </a:solidFill>
              </a:rPr>
              <a:t>-- develop</a:t>
            </a:r>
          </a:p>
          <a:p>
            <a:endParaRPr lang="en-US" sz="2400" dirty="0" smtClean="0">
              <a:solidFill>
                <a:srgbClr val="77787B"/>
              </a:solidFill>
            </a:endParaRPr>
          </a:p>
          <a:p>
            <a:r>
              <a:rPr lang="en-US" sz="2400" dirty="0" smtClean="0">
                <a:solidFill>
                  <a:srgbClr val="77787B"/>
                </a:solidFill>
              </a:rPr>
              <a:t>The supporting branches</a:t>
            </a:r>
          </a:p>
          <a:p>
            <a:r>
              <a:rPr lang="en-US" sz="2400" dirty="0" smtClean="0">
                <a:solidFill>
                  <a:srgbClr val="77787B"/>
                </a:solidFill>
              </a:rPr>
              <a:t>-- Feature branches</a:t>
            </a:r>
          </a:p>
          <a:p>
            <a:r>
              <a:rPr lang="en-US" sz="2400" dirty="0" smtClean="0">
                <a:solidFill>
                  <a:srgbClr val="77787B"/>
                </a:solidFill>
              </a:rPr>
              <a:t>-- Release branches</a:t>
            </a:r>
          </a:p>
          <a:p>
            <a:r>
              <a:rPr lang="en-US" sz="2400" dirty="0" smtClean="0">
                <a:solidFill>
                  <a:srgbClr val="77787B"/>
                </a:solidFill>
              </a:rPr>
              <a:t>-- </a:t>
            </a:r>
            <a:r>
              <a:rPr lang="en-US" sz="2400" dirty="0" err="1" smtClean="0">
                <a:solidFill>
                  <a:srgbClr val="77787B"/>
                </a:solidFill>
              </a:rPr>
              <a:t>Hotfix</a:t>
            </a:r>
            <a:r>
              <a:rPr lang="en-US" sz="2400" dirty="0" smtClean="0">
                <a:solidFill>
                  <a:srgbClr val="77787B"/>
                </a:solidFill>
              </a:rPr>
              <a:t> branches</a:t>
            </a:r>
          </a:p>
          <a:p>
            <a:endParaRPr lang="en-US" sz="2400" dirty="0" smtClean="0">
              <a:solidFill>
                <a:srgbClr val="77787B"/>
              </a:solidFill>
            </a:endParaRPr>
          </a:p>
          <a:p>
            <a:r>
              <a:rPr lang="en-US" sz="2000" dirty="0" smtClean="0">
                <a:solidFill>
                  <a:srgbClr val="77787B"/>
                </a:solidFill>
              </a:rPr>
              <a:t>The detail, please refer to </a:t>
            </a:r>
            <a:r>
              <a:rPr lang="en-US" sz="2000" dirty="0" smtClean="0">
                <a:solidFill>
                  <a:srgbClr val="77787B"/>
                </a:solidFill>
                <a:hlinkClick r:id="rId3"/>
              </a:rPr>
              <a:t>here</a:t>
            </a:r>
            <a:endParaRPr lang="en-US" sz="2000" dirty="0" smtClean="0">
              <a:solidFill>
                <a:srgbClr val="77787B"/>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 of CI</a:t>
            </a:r>
            <a:endParaRPr lang="en-US" dirty="0"/>
          </a:p>
        </p:txBody>
      </p:sp>
      <p:sp>
        <p:nvSpPr>
          <p:cNvPr id="3" name="Content Placeholder 2"/>
          <p:cNvSpPr>
            <a:spLocks noGrp="1"/>
          </p:cNvSpPr>
          <p:nvPr>
            <p:ph idx="1"/>
          </p:nvPr>
        </p:nvSpPr>
        <p:spPr>
          <a:xfrm>
            <a:off x="431800" y="795647"/>
            <a:ext cx="8280400" cy="5370203"/>
          </a:xfrm>
        </p:spPr>
        <p:txBody>
          <a:bodyPr/>
          <a:lstStyle/>
          <a:p>
            <a:pPr algn="ctr">
              <a:lnSpc>
                <a:spcPct val="150000"/>
              </a:lnSpc>
              <a:buNone/>
            </a:pPr>
            <a:r>
              <a:rPr lang="en-US" dirty="0" smtClean="0"/>
              <a:t>Automate the build</a:t>
            </a:r>
          </a:p>
          <a:p>
            <a:pPr algn="ctr">
              <a:lnSpc>
                <a:spcPct val="150000"/>
              </a:lnSpc>
              <a:buNone/>
            </a:pPr>
            <a:r>
              <a:rPr lang="en-US" dirty="0" smtClean="0"/>
              <a:t>Make the build self-testing</a:t>
            </a:r>
          </a:p>
          <a:p>
            <a:pPr algn="ctr">
              <a:lnSpc>
                <a:spcPct val="150000"/>
              </a:lnSpc>
              <a:buNone/>
            </a:pPr>
            <a:r>
              <a:rPr lang="en-US" dirty="0" smtClean="0"/>
              <a:t>Everyone commits to the baseline every day</a:t>
            </a:r>
          </a:p>
          <a:p>
            <a:pPr algn="ctr">
              <a:lnSpc>
                <a:spcPct val="150000"/>
              </a:lnSpc>
              <a:buNone/>
            </a:pPr>
            <a:r>
              <a:rPr lang="en-US" dirty="0" smtClean="0"/>
              <a:t>Every commits (to baseline) should be built</a:t>
            </a:r>
          </a:p>
          <a:p>
            <a:pPr algn="ctr">
              <a:lnSpc>
                <a:spcPct val="150000"/>
              </a:lnSpc>
              <a:buNone/>
            </a:pPr>
            <a:r>
              <a:rPr lang="en-US" dirty="0" smtClean="0"/>
              <a:t>Keep the build fast</a:t>
            </a:r>
          </a:p>
          <a:p>
            <a:pPr algn="ctr">
              <a:lnSpc>
                <a:spcPct val="150000"/>
              </a:lnSpc>
              <a:buNone/>
            </a:pPr>
            <a:r>
              <a:rPr lang="en-US" dirty="0" smtClean="0"/>
              <a:t>Test in a clone of the production environment</a:t>
            </a:r>
          </a:p>
          <a:p>
            <a:pPr algn="ctr">
              <a:lnSpc>
                <a:spcPct val="150000"/>
              </a:lnSpc>
              <a:buNone/>
            </a:pPr>
            <a:r>
              <a:rPr lang="en-US" dirty="0" smtClean="0"/>
              <a:t>Make it easy to get the latest deliverables</a:t>
            </a:r>
          </a:p>
          <a:p>
            <a:pPr algn="ctr">
              <a:lnSpc>
                <a:spcPct val="150000"/>
              </a:lnSpc>
              <a:buNone/>
            </a:pPr>
            <a:r>
              <a:rPr lang="en-US" dirty="0" smtClean="0"/>
              <a:t>Everyone can see the results of the latest build</a:t>
            </a:r>
          </a:p>
          <a:p>
            <a:pPr algn="ctr">
              <a:lnSpc>
                <a:spcPct val="150000"/>
              </a:lnSpc>
              <a:buNone/>
            </a:pPr>
            <a:r>
              <a:rPr lang="en-US" dirty="0" smtClean="0"/>
              <a:t>Automate deployment</a:t>
            </a:r>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Problems Early</a:t>
            </a:r>
            <a:endParaRPr lang="en-US" dirty="0"/>
          </a:p>
        </p:txBody>
      </p:sp>
      <p:sp>
        <p:nvSpPr>
          <p:cNvPr id="4" name="Content Placeholder 3"/>
          <p:cNvSpPr>
            <a:spLocks noGrp="1"/>
          </p:cNvSpPr>
          <p:nvPr>
            <p:ph sz="quarter" idx="10"/>
          </p:nvPr>
        </p:nvSpPr>
        <p:spPr/>
        <p:txBody>
          <a:bodyPr/>
          <a:lstStyle/>
          <a:p>
            <a:pPr algn="ctr"/>
            <a:r>
              <a:rPr lang="en-US" dirty="0" smtClean="0"/>
              <a:t>Beijing Jiao Tong University </a:t>
            </a:r>
          </a:p>
          <a:p>
            <a:endParaRPr lang="en-US" dirty="0"/>
          </a:p>
        </p:txBody>
      </p:sp>
      <p:pic>
        <p:nvPicPr>
          <p:cNvPr id="120836" name="Picture 4" descr="http://www.meranetworks.com/sites/default/files/styles/large/public/images/20122012025124.png"/>
          <p:cNvPicPr>
            <a:picLocks noChangeAspect="1" noChangeArrowheads="1"/>
          </p:cNvPicPr>
          <p:nvPr/>
        </p:nvPicPr>
        <p:blipFill>
          <a:blip r:embed="rId2" cstate="print"/>
          <a:srcRect/>
          <a:stretch>
            <a:fillRect/>
          </a:stretch>
        </p:blipFill>
        <p:spPr bwMode="auto">
          <a:xfrm>
            <a:off x="1013460" y="1223460"/>
            <a:ext cx="7117080" cy="4859632"/>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 - Liquid Energy TEMPLATE">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_Lime">
  <a:themeElements>
    <a:clrScheme name="SE_Lime_ab">
      <a:dk1>
        <a:srgbClr val="000000"/>
      </a:dk1>
      <a:lt1>
        <a:srgbClr val="FFFFFF"/>
      </a:lt1>
      <a:dk2>
        <a:srgbClr val="65BB10"/>
      </a:dk2>
      <a:lt2>
        <a:srgbClr val="FFFFFF"/>
      </a:lt2>
      <a:accent1>
        <a:srgbClr val="65BB10"/>
      </a:accent1>
      <a:accent2>
        <a:srgbClr val="206000"/>
      </a:accent2>
      <a:accent3>
        <a:srgbClr val="8EC76E"/>
      </a:accent3>
      <a:accent4>
        <a:srgbClr val="B2D69A"/>
      </a:accent4>
      <a:accent5>
        <a:srgbClr val="D7EACA"/>
      </a:accent5>
      <a:accent6>
        <a:srgbClr val="869C7D"/>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 Orange">
  <a:themeElements>
    <a:clrScheme name="SE_Orange_ab">
      <a:dk1>
        <a:srgbClr val="000000"/>
      </a:dk1>
      <a:lt1>
        <a:srgbClr val="FFFFFF"/>
      </a:lt1>
      <a:dk2>
        <a:srgbClr val="EC7100"/>
      </a:dk2>
      <a:lt2>
        <a:srgbClr val="FFFFFF"/>
      </a:lt2>
      <a:accent1>
        <a:srgbClr val="EC7100"/>
      </a:accent1>
      <a:accent2>
        <a:srgbClr val="773B00"/>
      </a:accent2>
      <a:accent3>
        <a:srgbClr val="EF9152"/>
      </a:accent3>
      <a:accent4>
        <a:srgbClr val="F4B284"/>
      </a:accent4>
      <a:accent5>
        <a:srgbClr val="FAD6BB"/>
      </a:accent5>
      <a:accent6>
        <a:srgbClr val="AD876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_Red">
  <a:themeElements>
    <a:clrScheme name="SE_Red_ab">
      <a:dk1>
        <a:srgbClr val="000000"/>
      </a:dk1>
      <a:lt1>
        <a:srgbClr val="FFFFFF"/>
      </a:lt1>
      <a:dk2>
        <a:srgbClr val="D4041D"/>
      </a:dk2>
      <a:lt2>
        <a:srgbClr val="FFFFFF"/>
      </a:lt2>
      <a:accent1>
        <a:srgbClr val="D4041D"/>
      </a:accent1>
      <a:accent2>
        <a:srgbClr val="500000"/>
      </a:accent2>
      <a:accent3>
        <a:srgbClr val="DD6249"/>
      </a:accent3>
      <a:accent4>
        <a:srgbClr val="E69178"/>
      </a:accent4>
      <a:accent5>
        <a:srgbClr val="F2C5B4"/>
      </a:accent5>
      <a:accent6>
        <a:srgbClr val="926C65"/>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_Purple">
  <a:themeElements>
    <a:clrScheme name="SE_Purple_ab">
      <a:dk1>
        <a:srgbClr val="000000"/>
      </a:dk1>
      <a:lt1>
        <a:srgbClr val="FFFFFF"/>
      </a:lt1>
      <a:dk2>
        <a:srgbClr val="96078E"/>
      </a:dk2>
      <a:lt2>
        <a:srgbClr val="FFFFFF"/>
      </a:lt2>
      <a:accent1>
        <a:srgbClr val="96078E"/>
      </a:accent1>
      <a:accent2>
        <a:srgbClr val="390049"/>
      </a:accent2>
      <a:accent3>
        <a:srgbClr val="A45EA2"/>
      </a:accent3>
      <a:accent4>
        <a:srgbClr val="BD8CBC"/>
      </a:accent4>
      <a:accent5>
        <a:srgbClr val="D8C0DD"/>
      </a:accent5>
      <a:accent6>
        <a:srgbClr val="826C8A"/>
      </a:accent6>
      <a:hlink>
        <a:srgbClr val="0070C0"/>
      </a:hlink>
      <a:folHlink>
        <a:srgbClr val="D4041D"/>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SE_Cherry">
  <a:themeElements>
    <a:clrScheme name="SE_Cherry_ab">
      <a:dk1>
        <a:srgbClr val="000000"/>
      </a:dk1>
      <a:lt1>
        <a:srgbClr val="FFFFFF"/>
      </a:lt1>
      <a:dk2>
        <a:srgbClr val="CE0057"/>
      </a:dk2>
      <a:lt2>
        <a:srgbClr val="FFFFFF"/>
      </a:lt2>
      <a:accent1>
        <a:srgbClr val="CE0057"/>
      </a:accent1>
      <a:accent2>
        <a:srgbClr val="7F0036"/>
      </a:accent2>
      <a:accent3>
        <a:srgbClr val="D76277"/>
      </a:accent3>
      <a:accent4>
        <a:srgbClr val="E1929A"/>
      </a:accent4>
      <a:accent5>
        <a:srgbClr val="EFC5C7"/>
      </a:accent5>
      <a:accent6>
        <a:srgbClr val="B27A80"/>
      </a:accent6>
      <a:hlink>
        <a:srgbClr val="0070C0"/>
      </a:hlink>
      <a:folHlink>
        <a:srgbClr val="96078E"/>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iquidEnergyPPT V1 17-08-09">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B1936BC6A3674D9D095E5A89BD8B8A" ma:contentTypeVersion="1" ma:contentTypeDescription="Create a new document." ma:contentTypeScope="" ma:versionID="c2e3eb12613c1b174384d1487473fb06">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D5B1BAB-20D1-4041-858C-3DF7A9DD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07E9B76-B933-47EA-B8C8-B5D5CA3F2B71}">
  <ds:schemaRefs>
    <ds:schemaRef ds:uri="http://schemas.microsoft.com/sharepoint/v3/contenttype/forms"/>
  </ds:schemaRefs>
</ds:datastoreItem>
</file>

<file path=customXml/itemProps3.xml><?xml version="1.0" encoding="utf-8"?>
<ds:datastoreItem xmlns:ds="http://schemas.openxmlformats.org/officeDocument/2006/customXml" ds:itemID="{163A28C3-7298-4AE7-889F-409D23CEA9A3}">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microsoft.com/sharepoint/v3"/>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PPT - Liquid Energy TEMPLATE</Template>
  <TotalTime>0</TotalTime>
  <Words>867</Words>
  <Application>Microsoft Office PowerPoint</Application>
  <PresentationFormat>On-screen Show (4:3)</PresentationFormat>
  <Paragraphs>219</Paragraphs>
  <Slides>29</Slides>
  <Notes>0</Notes>
  <HiddenSlides>0</HiddenSlides>
  <MMClips>0</MMClips>
  <ScaleCrop>false</ScaleCrop>
  <HeadingPairs>
    <vt:vector size="4" baseType="variant">
      <vt:variant>
        <vt:lpstr>Theme</vt:lpstr>
      </vt:variant>
      <vt:variant>
        <vt:i4>7</vt:i4>
      </vt:variant>
      <vt:variant>
        <vt:lpstr>Slide Titles</vt:lpstr>
      </vt:variant>
      <vt:variant>
        <vt:i4>29</vt:i4>
      </vt:variant>
    </vt:vector>
  </HeadingPairs>
  <TitlesOfParts>
    <vt:vector size="36" baseType="lpstr">
      <vt:lpstr>PPT - Liquid Energy TEMPLATE</vt:lpstr>
      <vt:lpstr>SE_Lime</vt:lpstr>
      <vt:lpstr>SE Orange</vt:lpstr>
      <vt:lpstr>SE_Red</vt:lpstr>
      <vt:lpstr>SE_Purple</vt:lpstr>
      <vt:lpstr>SE_Cherry</vt:lpstr>
      <vt:lpstr>LiquidEnergyPPT V1 17-08-09</vt:lpstr>
      <vt:lpstr>Nourriture - Connect People with Ingredients</vt:lpstr>
      <vt:lpstr>Have a Fun</vt:lpstr>
      <vt:lpstr>What CI</vt:lpstr>
      <vt:lpstr>What Integration Hell</vt:lpstr>
      <vt:lpstr>What Deployment</vt:lpstr>
      <vt:lpstr>Why Integration Hell</vt:lpstr>
      <vt:lpstr>GIT Flow</vt:lpstr>
      <vt:lpstr>Best Practice of CI</vt:lpstr>
      <vt:lpstr>Spot Problems Early</vt:lpstr>
      <vt:lpstr>Infrastructure of CI Workflow</vt:lpstr>
      <vt:lpstr>CI Application - Jenkins</vt:lpstr>
      <vt:lpstr>Types of Jobs</vt:lpstr>
      <vt:lpstr>Slide 13</vt:lpstr>
      <vt:lpstr>App Structure</vt:lpstr>
      <vt:lpstr>App Composition</vt:lpstr>
      <vt:lpstr>App and Test</vt:lpstr>
      <vt:lpstr>Utility to Trigger Test and Deploy automatically</vt:lpstr>
      <vt:lpstr>Slide 18</vt:lpstr>
      <vt:lpstr>Installation - Hire the Butler</vt:lpstr>
      <vt:lpstr>Manage Jenkins plugins</vt:lpstr>
      <vt:lpstr>Build a free-style job</vt:lpstr>
      <vt:lpstr>Config. the test job</vt:lpstr>
      <vt:lpstr>Generate ssh before config. the deploy job</vt:lpstr>
      <vt:lpstr>Config. the deploy job</vt:lpstr>
      <vt:lpstr>Monitor the jobs</vt:lpstr>
      <vt:lpstr>Master/Slave (Distributed)</vt:lpstr>
      <vt:lpstr>Have Master Launch Slave Agent via ssh</vt:lpstr>
      <vt:lpstr>Requirement for CI Setup</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One way QA and Delivery of Apps</dc:subject>
  <dc:creator/>
  <dc:description>3/155 01-LXE 110 1400 Uen_x000d_Rev A</dc:description>
  <cp:lastModifiedBy/>
  <cp:revision>1</cp:revision>
  <dcterms:created xsi:type="dcterms:W3CDTF">2011-11-30T11:01:39Z</dcterms:created>
  <dcterms:modified xsi:type="dcterms:W3CDTF">2014-09-27T14:06:28Z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
    <vt:lpwstr>1</vt:lpwstr>
  </property>
  <property fmtid="{D5CDD505-2E9C-101B-9397-08002B2CF9AE}" pid="3" name="Checked">
    <vt:lpwstr/>
  </property>
  <property fmtid="{D5CDD505-2E9C-101B-9397-08002B2CF9AE}" pid="4" name="Reference">
    <vt:lpwstr/>
  </property>
  <property fmtid="{D5CDD505-2E9C-101B-9397-08002B2CF9AE}" pid="5" name="LeftFooterField">
    <vt:lpwstr>DocNo</vt:lpwstr>
  </property>
  <property fmtid="{D5CDD505-2E9C-101B-9397-08002B2CF9AE}" pid="6" name="RightFooterField">
    <vt:lpwstr>Title</vt:lpwstr>
  </property>
  <property fmtid="{D5CDD505-2E9C-101B-9397-08002B2CF9AE}" pid="7" name="MiddleFooterField">
    <vt:lpwstr>Date</vt:lpwstr>
  </property>
  <property fmtid="{D5CDD505-2E9C-101B-9397-08002B2CF9AE}" pid="8" name="SecClassViewType">
    <vt:lpwstr>False</vt:lpwstr>
  </property>
  <property fmtid="{D5CDD505-2E9C-101B-9397-08002B2CF9AE}" pid="9" name="FooterType">
    <vt:lpwstr>CVL</vt:lpwstr>
  </property>
  <property fmtid="{D5CDD505-2E9C-101B-9397-08002B2CF9AE}" pid="10" name="DocumentType">
    <vt:lpwstr>EnOHLogoNew2001</vt:lpwstr>
  </property>
  <property fmtid="{D5CDD505-2E9C-101B-9397-08002B2CF9AE}" pid="11" name="TemplateName">
    <vt:lpwstr>EN/FAD 109 0015/8</vt:lpwstr>
  </property>
  <property fmtid="{D5CDD505-2E9C-101B-9397-08002B2CF9AE}" pid="12" name="TemplateVersion">
    <vt:lpwstr>R1A</vt:lpwstr>
  </property>
  <property fmtid="{D5CDD505-2E9C-101B-9397-08002B2CF9AE}" pid="13" name="TotalNumb">
    <vt:lpwstr>False</vt:lpwstr>
  </property>
  <property fmtid="{D5CDD505-2E9C-101B-9397-08002B2CF9AE}" pid="14" name="TemplateFileRevState">
    <vt:lpwstr>E</vt:lpwstr>
  </property>
  <property fmtid="{D5CDD505-2E9C-101B-9397-08002B2CF9AE}" pid="15" name="ContentTypeId">
    <vt:lpwstr>0x01010033B1936BC6A3674D9D095E5A89BD8B8A</vt:lpwstr>
  </property>
  <property fmtid="{D5CDD505-2E9C-101B-9397-08002B2CF9AE}" pid="16" name="DocumentSource">
    <vt:lpwstr>This document is managed in metaDoc.</vt:lpwstr>
  </property>
  <property fmtid="{D5CDD505-2E9C-101B-9397-08002B2CF9AE}" pid="17" name="SecurityClass">
    <vt:lpwstr>Company Internal</vt:lpwstr>
  </property>
  <property fmtid="{D5CDD505-2E9C-101B-9397-08002B2CF9AE}" pid="18" name="Prepared">
    <vt:lpwstr>SEM/CVEIO JOHAN HAMMER</vt:lpwstr>
  </property>
  <property fmtid="{D5CDD505-2E9C-101B-9397-08002B2CF9AE}" pid="19" name="Date">
    <vt:lpwstr>2011-12-13</vt:lpwstr>
  </property>
  <property fmtid="{D5CDD505-2E9C-101B-9397-08002B2CF9AE}" pid="20" name="Revision">
    <vt:lpwstr>A</vt:lpwstr>
  </property>
  <property fmtid="{D5CDD505-2E9C-101B-9397-08002B2CF9AE}" pid="21" name="Title">
    <vt:lpwstr>One way QA and Delivery of Apps</vt:lpwstr>
  </property>
  <property fmtid="{D5CDD505-2E9C-101B-9397-08002B2CF9AE}" pid="22" name="DocName">
    <vt:lpwstr>PROCESS DESCRIPTION</vt:lpwstr>
  </property>
  <property fmtid="{D5CDD505-2E9C-101B-9397-08002B2CF9AE}" pid="23" name="DocNo">
    <vt:lpwstr>3/155 01-LXE 110 1400 Uen</vt:lpwstr>
  </property>
  <property fmtid="{D5CDD505-2E9C-101B-9397-08002B2CF9AE}" pid="24" name="ApprovedBy">
    <vt:lpwstr>SEM/CVEIO (JOHAN HAMMER)</vt:lpwstr>
  </property>
  <property fmtid="{D5CDD505-2E9C-101B-9397-08002B2CF9AE}" pid="25" name="Keyword">
    <vt:lpwstr>ONE WAY QA AND DELIVERY OF APPS_x000d_
UNIFIED</vt:lpwstr>
  </property>
</Properties>
</file>